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8"/>
  </p:notesMasterIdLst>
  <p:sldIdLst>
    <p:sldId id="260" r:id="rId2"/>
    <p:sldId id="261" r:id="rId3"/>
    <p:sldId id="287" r:id="rId4"/>
    <p:sldId id="294" r:id="rId5"/>
    <p:sldId id="267" r:id="rId6"/>
    <p:sldId id="297" r:id="rId7"/>
    <p:sldId id="300" r:id="rId8"/>
    <p:sldId id="301" r:id="rId9"/>
    <p:sldId id="299" r:id="rId10"/>
    <p:sldId id="298" r:id="rId11"/>
    <p:sldId id="302" r:id="rId12"/>
    <p:sldId id="304" r:id="rId13"/>
    <p:sldId id="306" r:id="rId14"/>
    <p:sldId id="308" r:id="rId15"/>
    <p:sldId id="305" r:id="rId16"/>
    <p:sldId id="309" r:id="rId17"/>
    <p:sldId id="310" r:id="rId18"/>
    <p:sldId id="307" r:id="rId19"/>
    <p:sldId id="312" r:id="rId20"/>
    <p:sldId id="311" r:id="rId21"/>
    <p:sldId id="314" r:id="rId22"/>
    <p:sldId id="313" r:id="rId23"/>
    <p:sldId id="303" r:id="rId24"/>
    <p:sldId id="315" r:id="rId25"/>
    <p:sldId id="316" r:id="rId26"/>
    <p:sldId id="317" r:id="rId27"/>
    <p:sldId id="318" r:id="rId28"/>
    <p:sldId id="319" r:id="rId29"/>
    <p:sldId id="320" r:id="rId30"/>
    <p:sldId id="325" r:id="rId31"/>
    <p:sldId id="328" r:id="rId32"/>
    <p:sldId id="329" r:id="rId33"/>
    <p:sldId id="327" r:id="rId34"/>
    <p:sldId id="330" r:id="rId35"/>
    <p:sldId id="326" r:id="rId36"/>
    <p:sldId id="331" r:id="rId37"/>
    <p:sldId id="332" r:id="rId38"/>
    <p:sldId id="334" r:id="rId39"/>
    <p:sldId id="333" r:id="rId40"/>
    <p:sldId id="321" r:id="rId41"/>
    <p:sldId id="322" r:id="rId42"/>
    <p:sldId id="323" r:id="rId43"/>
    <p:sldId id="324" r:id="rId44"/>
    <p:sldId id="335" r:id="rId45"/>
    <p:sldId id="336" r:id="rId46"/>
    <p:sldId id="339" r:id="rId47"/>
    <p:sldId id="344" r:id="rId48"/>
    <p:sldId id="345" r:id="rId49"/>
    <p:sldId id="338" r:id="rId50"/>
    <p:sldId id="341" r:id="rId51"/>
    <p:sldId id="342" r:id="rId52"/>
    <p:sldId id="343" r:id="rId53"/>
    <p:sldId id="340" r:id="rId54"/>
    <p:sldId id="337" r:id="rId55"/>
    <p:sldId id="346" r:id="rId56"/>
    <p:sldId id="349" r:id="rId57"/>
    <p:sldId id="350" r:id="rId58"/>
    <p:sldId id="347" r:id="rId59"/>
    <p:sldId id="351" r:id="rId60"/>
    <p:sldId id="348" r:id="rId61"/>
    <p:sldId id="352" r:id="rId62"/>
    <p:sldId id="353" r:id="rId63"/>
    <p:sldId id="354" r:id="rId64"/>
    <p:sldId id="355" r:id="rId65"/>
    <p:sldId id="356" r:id="rId66"/>
    <p:sldId id="357" r:id="rId6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003300"/>
    <a:srgbClr val="0000FF"/>
    <a:srgbClr val="FF0066"/>
    <a:srgbClr val="FFCC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B973F14-0564-40C7-A35C-F3B479DBC517}" type="datetimeFigureOut">
              <a:rPr lang="en-US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0B4FE7-EA44-40EA-9078-AF83F744BE44}" type="slidenum">
              <a:rPr lang="en-US" altLang="en-US"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88104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Bis hier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0B4FE7-EA44-40EA-9078-AF83F744BE44}" type="slidenum">
              <a:rPr lang="en-US" altLang="en-US" smtClean="0"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442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FF575-1158-4560-83CA-54DAF34F889E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794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75758E-0E81-4D9B-B5CC-320DBDBE55DB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364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853EF9-97F6-4D9C-B315-8F9CDA8AD66C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179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31ED79-9E0C-411C-B2C7-061F95DD0A75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344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86E67-CF9E-432D-8B37-CC7A0D604035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4856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C4A294-212D-4884-9ED8-C9413A0AA0A3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1745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73B537-C65D-472F-AC19-CBE839C390BE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745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7F71CA-A0FD-464A-ACAB-EF4657A5D5B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7129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C7FEA9-EDDC-4778-9626-EC967930401B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1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AD5BA7-BA1C-43C1-A7FF-DF1EB69AA5A2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022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1FE4F1-511E-4762-9B7B-FB5C5744E3B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708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CB7D575-AA12-4E7A-8FCD-DDEC475DFD59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6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6" cy="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6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6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6" cy="76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6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116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/>
              <a:t>Welche fünf </a:t>
            </a:r>
            <a:r>
              <a:rPr lang="en-US" altLang="en-US" sz="1200" b="1"/>
              <a:t>Ernährungsfaktoren </a:t>
            </a:r>
            <a:r>
              <a:rPr lang="en-US" altLang="en-US" sz="1200"/>
              <a:t>beeinflussen bekanntermaßen den DES-Status?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>
                <a:solidFill>
                  <a:schemeClr val="bg1"/>
                </a:solidFill>
              </a:rPr>
              <a:t>Carotinoidspiegel</a:t>
            </a:r>
          </a:p>
        </p:txBody>
      </p:sp>
      <p:sp>
        <p:nvSpPr>
          <p:cNvPr id="3077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8CF74BD-4041-4E4F-9B6C-06094E3DB19D}" type="slidenum">
              <a:rPr lang="en-US" altLang="en-US" sz="1000"/>
              <a:t>1</a:t>
            </a:fld>
            <a:endParaRPr lang="en-US" altLang="en-US" sz="10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A782C4-7EEE-DF37-4FF1-CCB5AA680E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2921EE-E738-AFC8-AB01-024599437355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10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Zufuhr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  <a:endParaRPr lang="en-US" sz="16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1554929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11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</a:t>
            </a:r>
            <a:r>
              <a:rPr lang="en-US" altLang="en-US" sz="1200" b="1" i="1" dirty="0"/>
              <a:t>?</a:t>
            </a: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</a:t>
            </a:r>
            <a:r>
              <a:rPr lang="en-US" altLang="en-US" sz="1200" b="1" i="1" dirty="0"/>
              <a:t>?</a:t>
            </a: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</a:t>
            </a:r>
            <a:r>
              <a:rPr lang="en-US" altLang="en-US" sz="1200" b="1" i="1" dirty="0"/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</a:t>
            </a:r>
            <a:r>
              <a:rPr lang="en-US" altLang="en-US" sz="1200" b="1" i="1" dirty="0">
                <a:solidFill>
                  <a:srgbClr val="003300"/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</a:t>
            </a:r>
            <a:r>
              <a:rPr lang="en-US" altLang="en-US" sz="1200" b="1" i="1" dirty="0"/>
              <a:t>?</a:t>
            </a:r>
            <a:endParaRPr lang="en-US" altLang="en-US" sz="1600" b="1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O3-Fettsäuren,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278095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12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</a:t>
            </a:r>
            <a:endParaRPr lang="en-US" altLang="en-US" sz="1600" dirty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en-US" alt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O3-Fettsäuren,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865284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13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en-US" alt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325BDE-BABF-AC9C-D02E-986610AA6ACB}"/>
              </a:ext>
            </a:extLst>
          </p:cNvPr>
          <p:cNvSpPr/>
          <p:nvPr/>
        </p:nvSpPr>
        <p:spPr>
          <a:xfrm>
            <a:off x="2514600" y="1579859"/>
            <a:ext cx="3087376" cy="278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vier </a:t>
            </a:r>
            <a:r>
              <a:rPr lang="en-US" sz="1200" dirty="0" err="1">
                <a:solidFill>
                  <a:schemeClr val="tx1"/>
                </a:solidFill>
              </a:rPr>
              <a:t>Fischchen</a:t>
            </a: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990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14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  <a:endParaRPr lang="en-US" alt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2049038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15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O3-Fettsäuren,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1158201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16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O3-Fettsäuren,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55CD39-A421-D683-4DF4-C7DD2B09AE0B}"/>
              </a:ext>
            </a:extLst>
          </p:cNvPr>
          <p:cNvSpPr/>
          <p:nvPr/>
        </p:nvSpPr>
        <p:spPr>
          <a:xfrm>
            <a:off x="2247900" y="1752600"/>
            <a:ext cx="1676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Arten</a:t>
            </a:r>
          </a:p>
        </p:txBody>
      </p:sp>
    </p:spTree>
    <p:extLst>
      <p:ext uri="{BB962C8B-B14F-4D97-AF65-F5344CB8AC3E}">
        <p14:creationId xmlns:p14="http://schemas.microsoft.com/office/powerpoint/2010/main" val="2663282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17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O3-Fettsäuren,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2123281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18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E54BDD-E8C4-D29D-1F8A-8394576B19D3}"/>
              </a:ext>
            </a:extLst>
          </p:cNvPr>
          <p:cNvSpPr/>
          <p:nvPr/>
        </p:nvSpPr>
        <p:spPr>
          <a:xfrm>
            <a:off x="1143000" y="1916426"/>
            <a:ext cx="914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72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19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Zufuhr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884852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116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Welche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fünf</a:t>
            </a:r>
            <a:r>
              <a:rPr lang="en-US" altLang="en-US" sz="1200" dirty="0"/>
              <a:t> </a:t>
            </a:r>
            <a:r>
              <a:rPr lang="en-US" altLang="en-US" sz="1200" b="1" dirty="0" err="1"/>
              <a:t>Ernährungsfaktoren</a:t>
            </a:r>
            <a:r>
              <a:rPr lang="en-US" altLang="en-US" sz="1200" b="1" dirty="0"/>
              <a:t> </a:t>
            </a:r>
            <a:r>
              <a:rPr lang="en-US" altLang="en-US" sz="1200" dirty="0" err="1"/>
              <a:t>beeinflussen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bekanntermaßen</a:t>
            </a:r>
            <a:r>
              <a:rPr lang="en-US" altLang="en-US" sz="1200" dirty="0"/>
              <a:t> den DES-Status?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344738" y="5938838"/>
            <a:ext cx="4437062" cy="61436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Ein Ungleichgewicht in Bezug auf diese Faktoren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kann Ihren DES-Status </a:t>
            </a:r>
            <a:r>
              <a:rPr lang="en-US" altLang="en-US" sz="1200" b="1" i="1">
                <a:solidFill>
                  <a:srgbClr val="0000FF"/>
                </a:solidFill>
              </a:rPr>
              <a:t>erheblich</a:t>
            </a:r>
            <a:r>
              <a:rPr lang="en-US" altLang="en-US" sz="1200"/>
              <a:t> beeinträchtigen…</a:t>
            </a:r>
          </a:p>
        </p:txBody>
      </p:sp>
      <p:sp>
        <p:nvSpPr>
          <p:cNvPr id="4101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C3DD8E9-268F-4030-85B4-F95AAAA8D2F0}" type="slidenum">
              <a:rPr lang="en-US" altLang="en-US" sz="1000"/>
              <a:t>2</a:t>
            </a:fld>
            <a:endParaRPr lang="en-US" altLang="en-US" sz="10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91FF02-E127-FD94-1527-FBAE2243FD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BEA10B-E7B5-F22F-3825-7DDF3A24B339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20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3300"/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DEC42B-D26C-5A8A-C795-6F5034921DAD}"/>
              </a:ext>
            </a:extLst>
          </p:cNvPr>
          <p:cNvSpPr/>
          <p:nvPr/>
        </p:nvSpPr>
        <p:spPr>
          <a:xfrm>
            <a:off x="1143000" y="2111469"/>
            <a:ext cx="609600" cy="479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Farbe, </a:t>
            </a:r>
            <a:r>
              <a:rPr lang="en-US" sz="1200" dirty="0" err="1">
                <a:solidFill>
                  <a:schemeClr val="tx1"/>
                </a:solidFill>
              </a:rPr>
              <a:t>irgendwie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FB83FC-49E0-9EB3-FFDF-7E995AE4BAF9}"/>
              </a:ext>
            </a:extLst>
          </p:cNvPr>
          <p:cNvSpPr/>
          <p:nvPr/>
        </p:nvSpPr>
        <p:spPr>
          <a:xfrm>
            <a:off x="1775012" y="2111469"/>
            <a:ext cx="968188" cy="306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Form</a:t>
            </a:r>
          </a:p>
        </p:txBody>
      </p:sp>
    </p:spTree>
    <p:extLst>
      <p:ext uri="{BB962C8B-B14F-4D97-AF65-F5344CB8AC3E}">
        <p14:creationId xmlns:p14="http://schemas.microsoft.com/office/powerpoint/2010/main" val="48711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21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3300"/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altLang="en-US" sz="1200" b="1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3676550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22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3300"/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--Walnüsse</a:t>
            </a:r>
            <a:endParaRPr lang="en-US" altLang="en-US" sz="16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200C8B-906F-6A52-041C-9A33D41D3228}"/>
              </a:ext>
            </a:extLst>
          </p:cNvPr>
          <p:cNvSpPr/>
          <p:nvPr/>
        </p:nvSpPr>
        <p:spPr>
          <a:xfrm>
            <a:off x="1037665" y="2349153"/>
            <a:ext cx="838200" cy="2418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Nussart</a:t>
            </a:r>
          </a:p>
        </p:txBody>
      </p:sp>
    </p:spTree>
    <p:extLst>
      <p:ext uri="{BB962C8B-B14F-4D97-AF65-F5344CB8AC3E}">
        <p14:creationId xmlns:p14="http://schemas.microsoft.com/office/powerpoint/2010/main" val="1025176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23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3300"/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--Walnüsse</a:t>
            </a:r>
            <a:endParaRPr lang="en-US" altLang="en-US" sz="16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1994448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24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3300"/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/>
              <a:t>Diese Lebensmittel sind nicht nur reich an mehrfach ungesättigten Fettsäuren, sondern haben noch etwas anderes mit der amerikanischen Ernährung gemeinsam – was ist das?</a:t>
            </a: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1339230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25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/>
          </a:p>
          <a:p>
            <a:r>
              <a:rPr lang="en-US" altLang="en-US" sz="1200" i="1" dirty="0"/>
              <a:t>In welchen Lebensmitteln sind Omega-3-Fettsäuren enthalten?</a:t>
            </a:r>
            <a:endParaRPr 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--Fisch, </a:t>
            </a:r>
            <a:r>
              <a:rPr lang="en-US" altLang="en-US" sz="1200" dirty="0">
                <a:solidFill>
                  <a:srgbClr val="0000FF"/>
                </a:solidFill>
              </a:rPr>
              <a:t>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--Krebstiere </a:t>
            </a:r>
            <a:r>
              <a:rPr lang="en-US" altLang="en-US" sz="1200" dirty="0">
                <a:solidFill>
                  <a:srgbClr val="0000FF"/>
                </a:solidFill>
              </a:rPr>
              <a:t>(z</a:t>
            </a:r>
            <a:r>
              <a:rPr lang="en-US" altLang="en-US" sz="1200" dirty="0" err="1">
                <a:solidFill>
                  <a:srgbClr val="0000FF"/>
                </a:solidFill>
              </a:rPr>
              <a:t>. B. </a:t>
            </a:r>
            <a:r>
              <a:rPr lang="en-US" altLang="en-US" sz="1200" dirty="0">
                <a:solidFill>
                  <a:srgbClr val="0000FF"/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3300"/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/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/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3141482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26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535B3B-8B24-1EB8-686D-2161B19BC43A}"/>
              </a:ext>
            </a:extLst>
          </p:cNvPr>
          <p:cNvSpPr txBox="1"/>
          <p:nvPr/>
        </p:nvSpPr>
        <p:spPr>
          <a:xfrm>
            <a:off x="2468295" y="2087543"/>
            <a:ext cx="4664610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sz="1200" i="1" dirty="0">
                <a:solidFill>
                  <a:srgbClr val="0000FF"/>
                </a:solidFill>
              </a:rPr>
              <a:t>Können O3FAs durch direkte Nahrungsergänzung aufgenommen werden?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Ja, rezeptfreie Präparate sind weit verbreitet</a:t>
            </a:r>
          </a:p>
        </p:txBody>
      </p:sp>
    </p:spTree>
    <p:extLst>
      <p:ext uri="{BB962C8B-B14F-4D97-AF65-F5344CB8AC3E}">
        <p14:creationId xmlns:p14="http://schemas.microsoft.com/office/powerpoint/2010/main" val="3725912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27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535B3B-8B24-1EB8-686D-2161B19BC43A}"/>
              </a:ext>
            </a:extLst>
          </p:cNvPr>
          <p:cNvSpPr txBox="1"/>
          <p:nvPr/>
        </p:nvSpPr>
        <p:spPr>
          <a:xfrm>
            <a:off x="2468295" y="2087543"/>
            <a:ext cx="4664610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sz="1200" i="1" dirty="0">
                <a:solidFill>
                  <a:srgbClr val="0000FF"/>
                </a:solidFill>
              </a:rPr>
              <a:t>Können O3FAs durch direkte Nahrungsergänzung aufgenommen werden?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sz="1200" dirty="0">
                <a:solidFill>
                  <a:srgbClr val="0000FF"/>
                </a:solidFill>
              </a:rPr>
              <a:t>Ja, rezeptfreie Präparate sind weit verbreitet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83955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28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Zufuhr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/>
              <a:t>Was sind die beiden grundlegenden Formen von DES</a:t>
            </a:r>
            <a:r>
              <a:rPr lang="en-US" sz="1200" i="1" dirty="0"/>
              <a:t>?</a:t>
            </a: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</a:p>
          <a:p>
            <a:r>
              <a:rPr lang="en-US" sz="1200" dirty="0"/>
              <a:t>--</a:t>
            </a:r>
            <a:r>
              <a:rPr lang="en-US" sz="1200" b="1" i="1" dirty="0"/>
              <a:t>?</a:t>
            </a:r>
            <a:endParaRPr lang="en-US" sz="1600" b="1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kann durch O3FA-Nahrungsergänzungsmittel verbessert werden?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unterstützen O3FAs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</p:spTree>
    <p:extLst>
      <p:ext uri="{BB962C8B-B14F-4D97-AF65-F5344CB8AC3E}">
        <p14:creationId xmlns:p14="http://schemas.microsoft.com/office/powerpoint/2010/main" val="2363457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29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sind die beiden grundlegenden Formen von DES?</a:t>
            </a:r>
          </a:p>
          <a:p>
            <a:r>
              <a:rPr lang="en-US" sz="1200" dirty="0"/>
              <a:t>--</a:t>
            </a:r>
            <a:r>
              <a:rPr lang="en-US" sz="1200" dirty="0" err="1"/>
              <a:t>Tränenmangel</a:t>
            </a:r>
            <a:endParaRPr lang="en-US" sz="1200" dirty="0"/>
          </a:p>
          <a:p>
            <a:r>
              <a:rPr lang="en-US" sz="1200" dirty="0"/>
              <a:t>--</a:t>
            </a:r>
            <a:r>
              <a:rPr lang="en-US" sz="1200" dirty="0" err="1"/>
              <a:t>evaporativ</a:t>
            </a:r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</p:spTree>
    <p:extLst>
      <p:ext uri="{BB962C8B-B14F-4D97-AF65-F5344CB8AC3E}">
        <p14:creationId xmlns:p14="http://schemas.microsoft.com/office/powerpoint/2010/main" val="3307277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116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Welche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fünf</a:t>
            </a:r>
            <a:r>
              <a:rPr lang="en-US" altLang="en-US" sz="1200" dirty="0"/>
              <a:t> </a:t>
            </a:r>
            <a:r>
              <a:rPr lang="en-US" altLang="en-US" sz="1200" b="1" dirty="0" err="1"/>
              <a:t>Ernährungsfaktoren</a:t>
            </a:r>
            <a:r>
              <a:rPr lang="en-US" altLang="en-US" sz="1200" b="1" dirty="0"/>
              <a:t> </a:t>
            </a:r>
            <a:r>
              <a:rPr lang="en-US" altLang="en-US" sz="1200" dirty="0" err="1"/>
              <a:t>beeinflussen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bekanntermaßen</a:t>
            </a:r>
            <a:r>
              <a:rPr lang="en-US" altLang="en-US" sz="1200" dirty="0"/>
              <a:t> den DES-Status?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Flüssigkeitszufuhr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Aufnahme</a:t>
            </a:r>
            <a:r>
              <a:rPr lang="en-US" altLang="en-US" sz="1200" dirty="0">
                <a:solidFill>
                  <a:srgbClr val="0000FF"/>
                </a:solidFill>
              </a:rPr>
              <a:t> von </a:t>
            </a:r>
            <a:r>
              <a:rPr lang="en-US" altLang="en-US" sz="1200" dirty="0" err="1">
                <a:solidFill>
                  <a:srgbClr val="0000FF"/>
                </a:solidFill>
              </a:rPr>
              <a:t>Antioxidantien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Vitaminaufnahme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Aufnahme</a:t>
            </a:r>
            <a:r>
              <a:rPr lang="en-US" altLang="en-US" sz="1200" dirty="0">
                <a:solidFill>
                  <a:srgbClr val="0000FF"/>
                </a:solidFill>
              </a:rPr>
              <a:t> von Omega-3-Fettsäuren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Carotinoidspiegel</a:t>
            </a:r>
            <a:endParaRPr lang="en-US" altLang="en-US" sz="1200" dirty="0">
              <a:solidFill>
                <a:srgbClr val="0000FF"/>
              </a:solidFill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344738" y="5938838"/>
            <a:ext cx="4437062" cy="61436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Ein Ungleichgewicht in Bezug auf diese Faktoren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kann Ihren DES-Status </a:t>
            </a:r>
            <a:r>
              <a:rPr lang="en-US" altLang="en-US" sz="1200" b="1" i="1">
                <a:solidFill>
                  <a:srgbClr val="0000FF"/>
                </a:solidFill>
              </a:rPr>
              <a:t>erheblich</a:t>
            </a:r>
            <a:r>
              <a:rPr lang="en-US" altLang="en-US" sz="1200"/>
              <a:t> beeinträchtigen…</a:t>
            </a:r>
          </a:p>
        </p:txBody>
      </p:sp>
      <p:sp>
        <p:nvSpPr>
          <p:cNvPr id="5125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95975FC-D279-4A86-AB27-9547C8618FFD}" type="slidenum">
              <a:rPr lang="en-US" altLang="en-US" sz="1000"/>
              <a:t>3</a:t>
            </a:fld>
            <a:endParaRPr lang="en-US" altLang="en-US" sz="10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E23845-5C42-16A4-4715-CFCB578FB9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EA1F9-8453-2C47-3E98-5C06344DC443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30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/>
              <a:t>--</a:t>
            </a:r>
            <a:r>
              <a:rPr lang="en-US" sz="1200" b="1" dirty="0" err="1"/>
              <a:t>Tränenmangel</a:t>
            </a:r>
            <a:endParaRPr lang="en-US" sz="1200" b="1" dirty="0"/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60043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Kurz gesagt: Was ist die Pathogenese des DES mit Tränenflüssigkeitsmangel?</a:t>
            </a:r>
          </a:p>
          <a:p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Eine Entzündung der Tränendrüsen führt zu einer verminderten Tränenproduktion (die Entzündung wird durch T-Zellen vermittelt)</a:t>
            </a:r>
          </a:p>
          <a:p>
            <a:endParaRPr lang="en-US" sz="14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Ebenfalls </a:t>
            </a:r>
            <a:r>
              <a:rPr lang="en-US" sz="1200" i="1" dirty="0" err="1">
                <a:solidFill>
                  <a:schemeClr val="accent5">
                    <a:lumMod val="50000"/>
                  </a:schemeClr>
                </a:solidFill>
              </a:rPr>
              <a:t>kurz gesagt</a:t>
            </a:r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: Was ist die Pathogenese des evaporativen trockenen Auges?</a:t>
            </a:r>
          </a:p>
          <a:p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Drei Worte: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</a:rPr>
              <a:t>Meibomdrüsen-Dysfunktion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(MGD). MGD führt zu einer veränderten Meibumzusammensetzung, was wiederum zu einer 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B23E0A6-B0E7-7CF7-5EE3-616D152E3658}"/>
              </a:ext>
            </a:extLst>
          </p:cNvPr>
          <p:cNvSpPr/>
          <p:nvPr/>
        </p:nvSpPr>
        <p:spPr>
          <a:xfrm>
            <a:off x="793376" y="4567972"/>
            <a:ext cx="217170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46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Fragen und Antworten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31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/>
              <a:t>--</a:t>
            </a:r>
            <a:r>
              <a:rPr lang="en-US" sz="1200" b="1" dirty="0" err="1"/>
              <a:t>Tränenmangel</a:t>
            </a:r>
            <a:endParaRPr lang="en-US" sz="1200" b="1" dirty="0"/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34908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chemeClr val="bg1"/>
                </a:solidFill>
              </a:rPr>
              <a:t>Kurz gesagt: Was ist die Pathogenese des </a:t>
            </a:r>
            <a:r>
              <a:rPr lang="de-DE" sz="1200" i="1" dirty="0" err="1">
                <a:solidFill>
                  <a:schemeClr val="bg1"/>
                </a:solidFill>
              </a:rPr>
              <a:t>DES</a:t>
            </a:r>
            <a:r>
              <a:rPr lang="de-DE" sz="1200" i="1" dirty="0">
                <a:solidFill>
                  <a:schemeClr val="bg1"/>
                </a:solidFill>
              </a:rPr>
              <a:t> mit Tränenflüssigkeitsmangel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Eine Entzündung der Tränendrüsen führt zu einer verminderten Tränenproduktion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(die Entzündung wird durch T-Zellen vermittelt)</a:t>
            </a:r>
          </a:p>
          <a:p>
            <a:endParaRPr lang="en-US" sz="14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Ebenfalls </a:t>
            </a:r>
            <a:r>
              <a:rPr lang="en-US" sz="1200" i="1" dirty="0" err="1">
                <a:solidFill>
                  <a:schemeClr val="accent5">
                    <a:lumMod val="50000"/>
                  </a:schemeClr>
                </a:solidFill>
              </a:rPr>
              <a:t>kurz gesagt</a:t>
            </a:r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: Was ist die Pathogenese des evaporativen trockenen Auges?</a:t>
            </a:r>
          </a:p>
          <a:p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Drei Worte: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</a:rPr>
              <a:t>Meibomdrüsen-Dysfunktion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(MGD). MGD führt zu einer veränderten Meibumzusammensetzung, was wiederum zu einer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B23E0A6-B0E7-7CF7-5EE3-616D152E3658}"/>
              </a:ext>
            </a:extLst>
          </p:cNvPr>
          <p:cNvSpPr/>
          <p:nvPr/>
        </p:nvSpPr>
        <p:spPr>
          <a:xfrm>
            <a:off x="757518" y="4567972"/>
            <a:ext cx="217170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AAC8B4-47BF-126C-D700-EF770FCD46B3}"/>
              </a:ext>
            </a:extLst>
          </p:cNvPr>
          <p:cNvSpPr/>
          <p:nvPr/>
        </p:nvSpPr>
        <p:spPr>
          <a:xfrm>
            <a:off x="3999672" y="5388987"/>
            <a:ext cx="1029528" cy="249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57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32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/>
              <a:t>--</a:t>
            </a:r>
            <a:r>
              <a:rPr lang="en-US" sz="1200" b="1" dirty="0" err="1"/>
              <a:t>Tränenmangel</a:t>
            </a:r>
            <a:endParaRPr lang="en-US" sz="1200" b="1" dirty="0"/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60043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Kurz gesagt: Was ist die Pathogenese des DES mit Tränenflüssigkeitsmangel?</a:t>
            </a:r>
          </a:p>
          <a:p>
            <a:r>
              <a:rPr lang="en-US" sz="1200" dirty="0">
                <a:solidFill>
                  <a:schemeClr val="bg1"/>
                </a:solidFill>
              </a:rPr>
              <a:t>Eine Entzündung der Tränendrüsen führt zu einer verminderten Tränenproduktion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(die Entzündung wird durch T-Zellen vermittelt)</a:t>
            </a:r>
          </a:p>
          <a:p>
            <a:endParaRPr lang="en-US" sz="14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Ebenfalls </a:t>
            </a:r>
            <a:r>
              <a:rPr lang="en-US" sz="1200" i="1" dirty="0" err="1">
                <a:solidFill>
                  <a:schemeClr val="accent5">
                    <a:lumMod val="50000"/>
                  </a:schemeClr>
                </a:solidFill>
              </a:rPr>
              <a:t>kurz gesagt</a:t>
            </a:r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: Was ist die Pathogenese des evaporativen trockenen Auges?</a:t>
            </a:r>
          </a:p>
          <a:p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Drei Worte: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</a:rPr>
              <a:t>Meibomdrüsen-Dysfunktion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(MGD). MGD führt zu einer veränderten Meibumzusammensetzung, was wiederum zu einer 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B23E0A6-B0E7-7CF7-5EE3-616D152E3658}"/>
              </a:ext>
            </a:extLst>
          </p:cNvPr>
          <p:cNvSpPr/>
          <p:nvPr/>
        </p:nvSpPr>
        <p:spPr>
          <a:xfrm>
            <a:off x="609600" y="4567972"/>
            <a:ext cx="217170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8454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33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/>
              <a:t>--</a:t>
            </a:r>
            <a:r>
              <a:rPr lang="en-US" sz="1200" b="1" dirty="0" err="1"/>
              <a:t>Tränenmangel</a:t>
            </a:r>
            <a:endParaRPr lang="en-US" sz="1200" b="1" dirty="0"/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60043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Kurz gesagt: Was ist die Pathogenese des DES mit Tränenflüssigkeitsmangel?</a:t>
            </a:r>
          </a:p>
          <a:p>
            <a:r>
              <a:rPr lang="en-US" sz="1200" dirty="0">
                <a:solidFill>
                  <a:schemeClr val="bg1"/>
                </a:solidFill>
              </a:rPr>
              <a:t>Eine Entzündung der Tränendrüsen führt zu einer verminderten Tränenproduktion </a:t>
            </a:r>
            <a:r>
              <a:rPr lang="en-US" sz="1200" dirty="0"/>
              <a:t>(die Entzündung wird durch T-Zellen vermittelt)</a:t>
            </a:r>
          </a:p>
          <a:p>
            <a:endParaRPr lang="en-US" sz="14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Ebenfalls </a:t>
            </a:r>
            <a:r>
              <a:rPr lang="en-US" sz="1200" i="1" dirty="0" err="1">
                <a:solidFill>
                  <a:schemeClr val="accent5">
                    <a:lumMod val="50000"/>
                  </a:schemeClr>
                </a:solidFill>
              </a:rPr>
              <a:t>kurz gesagt</a:t>
            </a:r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: Was ist die Pathogenese des evaporativen trockenen Auges?</a:t>
            </a:r>
          </a:p>
          <a:p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Drei Worte: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</a:rPr>
              <a:t>Meibomdrüsen-Dysfunktion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(MGD). MGD führt zu einer veränderten Meibumzusammensetzung, was wiederum zu einer 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B23E0A6-B0E7-7CF7-5EE3-616D152E3658}"/>
              </a:ext>
            </a:extLst>
          </p:cNvPr>
          <p:cNvSpPr/>
          <p:nvPr/>
        </p:nvSpPr>
        <p:spPr>
          <a:xfrm>
            <a:off x="762000" y="4567972"/>
            <a:ext cx="217170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3B532A-45FD-3A6B-1414-49896193768E}"/>
              </a:ext>
            </a:extLst>
          </p:cNvPr>
          <p:cNvSpPr/>
          <p:nvPr/>
        </p:nvSpPr>
        <p:spPr>
          <a:xfrm>
            <a:off x="4191000" y="5553736"/>
            <a:ext cx="609600" cy="260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Zelltyp</a:t>
            </a:r>
          </a:p>
        </p:txBody>
      </p:sp>
    </p:spTree>
    <p:extLst>
      <p:ext uri="{BB962C8B-B14F-4D97-AF65-F5344CB8AC3E}">
        <p14:creationId xmlns:p14="http://schemas.microsoft.com/office/powerpoint/2010/main" val="2133562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34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Zufuhr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/>
              <a:t>--</a:t>
            </a:r>
            <a:r>
              <a:rPr lang="en-US" sz="1200" b="1" dirty="0" err="1"/>
              <a:t>Tränenmangel</a:t>
            </a:r>
            <a:endParaRPr lang="en-US" sz="1200" b="1" dirty="0"/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60043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Kurz gesagt: Was ist die Pathogenese des DES mit Tränenflüssigkeitsmangel?</a:t>
            </a:r>
          </a:p>
          <a:p>
            <a:r>
              <a:rPr lang="en-US" sz="1200" dirty="0">
                <a:solidFill>
                  <a:schemeClr val="bg1"/>
                </a:solidFill>
              </a:rPr>
              <a:t>Eine Entzündung der Tränendrüsen führt zu einer verminderten Tränenproduktion </a:t>
            </a:r>
            <a:r>
              <a:rPr lang="en-US" sz="1200" dirty="0"/>
              <a:t>(die Entzündung wird durch T-Zellen vermittelt)</a:t>
            </a:r>
          </a:p>
          <a:p>
            <a:endParaRPr lang="en-US" sz="14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Ebenfalls </a:t>
            </a:r>
            <a:r>
              <a:rPr lang="en-US" sz="1200" i="1" dirty="0" err="1">
                <a:solidFill>
                  <a:schemeClr val="accent5">
                    <a:lumMod val="50000"/>
                  </a:schemeClr>
                </a:solidFill>
              </a:rPr>
              <a:t>kurz gesagt</a:t>
            </a:r>
            <a:r>
              <a:rPr lang="en-US" sz="1200" i="1" dirty="0">
                <a:solidFill>
                  <a:schemeClr val="accent5">
                    <a:lumMod val="50000"/>
                  </a:schemeClr>
                </a:solidFill>
              </a:rPr>
              <a:t>: Was ist die Pathogenese des evaporativen trockenen Auges?</a:t>
            </a:r>
          </a:p>
          <a:p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Drei Worte: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</a:rPr>
              <a:t>Meibomdrüsen-Dysfunktion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(MGD). MGD führt zu einer veränderten Meibumzusammensetzung, was wiederum zu einer 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B23E0A6-B0E7-7CF7-5EE3-616D152E3658}"/>
              </a:ext>
            </a:extLst>
          </p:cNvPr>
          <p:cNvSpPr/>
          <p:nvPr/>
        </p:nvSpPr>
        <p:spPr>
          <a:xfrm>
            <a:off x="762000" y="4567972"/>
            <a:ext cx="217170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737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35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b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b="1" dirty="0"/>
              <a:t>--</a:t>
            </a:r>
            <a:r>
              <a:rPr lang="en-US" sz="1200" b="1" dirty="0" err="1"/>
              <a:t>evaporativ</a:t>
            </a:r>
            <a:endParaRPr lang="en-US" sz="16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34908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chemeClr val="bg1"/>
                </a:solidFill>
              </a:rPr>
              <a:t>Kurz gesagt: Was ist die Pathogenese des </a:t>
            </a:r>
            <a:r>
              <a:rPr lang="de-DE" sz="1200" i="1" dirty="0" err="1">
                <a:solidFill>
                  <a:schemeClr val="bg1"/>
                </a:solidFill>
              </a:rPr>
              <a:t>DES</a:t>
            </a:r>
            <a:r>
              <a:rPr lang="de-DE" sz="1200" i="1" dirty="0">
                <a:solidFill>
                  <a:schemeClr val="bg1"/>
                </a:solidFill>
              </a:rPr>
              <a:t> mit Tränenflüssigkeitsmangel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Eine Entzündung der Tränendrüsen führt zu einer verminderten Tränenproduktion </a:t>
            </a:r>
            <a:r>
              <a:rPr lang="en-US" sz="1200" dirty="0"/>
              <a:t>(die Entzündung wird durch T-Zellen vermittelt)</a:t>
            </a:r>
          </a:p>
          <a:p>
            <a:endParaRPr lang="en-US" sz="1400" i="1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Ebenfalls </a:t>
            </a:r>
            <a:r>
              <a:rPr lang="en-US" sz="1200" i="1" dirty="0" err="1">
                <a:solidFill>
                  <a:schemeClr val="bg1"/>
                </a:solidFill>
              </a:rPr>
              <a:t>kurz gesagt</a:t>
            </a:r>
            <a:r>
              <a:rPr lang="en-US" sz="1200" i="1" dirty="0">
                <a:solidFill>
                  <a:schemeClr val="bg1"/>
                </a:solidFill>
              </a:rPr>
              <a:t>: Was ist die Pathogenese des evaporativen trockenen Auges?</a:t>
            </a:r>
            <a:endParaRPr lang="en-US" sz="1400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Drei Worte: </a:t>
            </a:r>
            <a:r>
              <a:rPr lang="en-US" sz="1200" b="1" dirty="0">
                <a:solidFill>
                  <a:schemeClr val="accent5">
                    <a:lumMod val="50000"/>
                  </a:schemeClr>
                </a:solidFill>
              </a:rPr>
              <a:t>Meibomdrüsen-Dysfunktion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(MGD). MGD führt zu einer veränderten Meibumzusammensetzung, was wiederum zu einer 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C99711C-C57B-8BDA-3A0E-82FAD8FBDDAF}"/>
              </a:ext>
            </a:extLst>
          </p:cNvPr>
          <p:cNvSpPr/>
          <p:nvPr/>
        </p:nvSpPr>
        <p:spPr>
          <a:xfrm>
            <a:off x="762000" y="4816510"/>
            <a:ext cx="153394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4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Fragen und Antworten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36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b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b="1" dirty="0"/>
              <a:t>--</a:t>
            </a:r>
            <a:r>
              <a:rPr lang="en-US" sz="1200" b="1" dirty="0" err="1"/>
              <a:t>evaporativ</a:t>
            </a:r>
            <a:endParaRPr lang="en-US" sz="16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60043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Kurz gesagt: Was ist die Pathogenese des DES mit Tränenflüssigkeitsmangel?</a:t>
            </a:r>
          </a:p>
          <a:p>
            <a:r>
              <a:rPr lang="en-US" sz="1200" dirty="0">
                <a:solidFill>
                  <a:schemeClr val="bg1"/>
                </a:solidFill>
              </a:rPr>
              <a:t>Eine Entzündung der Tränendrüsen führt zu einer verminderten Tränenproduktion </a:t>
            </a:r>
            <a:r>
              <a:rPr lang="en-US" sz="1200" dirty="0"/>
              <a:t>(die Entzündung wird durch T-Zellen vermittelt)</a:t>
            </a:r>
          </a:p>
          <a:p>
            <a:endParaRPr lang="en-US" sz="1400" i="1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Ebenfalls </a:t>
            </a:r>
            <a:r>
              <a:rPr lang="en-US" sz="1200" i="1" dirty="0" err="1">
                <a:solidFill>
                  <a:schemeClr val="bg1"/>
                </a:solidFill>
              </a:rPr>
              <a:t>kurz gesagt</a:t>
            </a:r>
            <a:r>
              <a:rPr lang="en-US" sz="1200" i="1" dirty="0">
                <a:solidFill>
                  <a:schemeClr val="bg1"/>
                </a:solidFill>
              </a:rPr>
              <a:t>: Was ist die Pathogenese des evaporativen trockenen Auges?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Drei Worte: </a:t>
            </a:r>
            <a:r>
              <a:rPr lang="en-US" sz="1200" b="1" dirty="0">
                <a:solidFill>
                  <a:schemeClr val="bg1"/>
                </a:solidFill>
              </a:rPr>
              <a:t>Meibomdrüsen-Dysfunktion </a:t>
            </a:r>
            <a:r>
              <a:rPr lang="en-US" sz="1200" dirty="0">
                <a:solidFill>
                  <a:schemeClr val="bg1"/>
                </a:solidFill>
              </a:rPr>
              <a:t>(MGD)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. MGD führt zu einer veränderten Meibumzusammensetzung, was wiederum zu einer 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C99711C-C57B-8BDA-3A0E-82FAD8FBDDAF}"/>
              </a:ext>
            </a:extLst>
          </p:cNvPr>
          <p:cNvSpPr/>
          <p:nvPr/>
        </p:nvSpPr>
        <p:spPr>
          <a:xfrm>
            <a:off x="838200" y="4836523"/>
            <a:ext cx="153394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16D5CD-E0DC-AF2F-50AB-41D13109E469}"/>
              </a:ext>
            </a:extLst>
          </p:cNvPr>
          <p:cNvSpPr/>
          <p:nvPr/>
        </p:nvSpPr>
        <p:spPr>
          <a:xfrm>
            <a:off x="3389625" y="6165918"/>
            <a:ext cx="3200400" cy="22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532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37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b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b="1" dirty="0"/>
              <a:t>--</a:t>
            </a:r>
            <a:r>
              <a:rPr lang="en-US" sz="1200" b="1" dirty="0" err="1"/>
              <a:t>evaporativ</a:t>
            </a:r>
            <a:endParaRPr lang="en-US" sz="16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60043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Kurz gesagt: Was ist die Pathogenese des DES mit Tränenflüssigkeitsmangel?</a:t>
            </a:r>
          </a:p>
          <a:p>
            <a:r>
              <a:rPr lang="en-US" sz="1200" dirty="0">
                <a:solidFill>
                  <a:schemeClr val="bg1"/>
                </a:solidFill>
              </a:rPr>
              <a:t>Eine Entzündung der Tränendrüsen führt zu einer verminderten Tränenproduktion </a:t>
            </a:r>
            <a:r>
              <a:rPr lang="en-US" sz="1200" dirty="0"/>
              <a:t>(die Entzündung wird durch T-Zellen vermittelt)</a:t>
            </a:r>
          </a:p>
          <a:p>
            <a:endParaRPr lang="en-US" sz="1400" i="1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Ebenfalls </a:t>
            </a:r>
            <a:r>
              <a:rPr lang="en-US" sz="1200" i="1" dirty="0" err="1">
                <a:solidFill>
                  <a:schemeClr val="bg1"/>
                </a:solidFill>
              </a:rPr>
              <a:t>kurz gesagt</a:t>
            </a:r>
            <a:r>
              <a:rPr lang="en-US" sz="1200" i="1" dirty="0">
                <a:solidFill>
                  <a:schemeClr val="bg1"/>
                </a:solidFill>
              </a:rPr>
              <a:t>: Was ist die Pathogenese des evaporativen trockenen Auges?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Drei Worte: </a:t>
            </a:r>
            <a:r>
              <a:rPr lang="en-US" sz="1200" b="1" dirty="0">
                <a:solidFill>
                  <a:schemeClr val="bg1"/>
                </a:solidFill>
              </a:rPr>
              <a:t>Meibomdrüsen-Dysfunktion </a:t>
            </a:r>
            <a:r>
              <a:rPr lang="en-US" sz="1200" dirty="0">
                <a:solidFill>
                  <a:schemeClr val="bg1"/>
                </a:solidFill>
              </a:rPr>
              <a:t>(MGD)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</a:rPr>
              <a:t>. MGD führt zu einer veränderten Meibumzusammensetzung, was wiederum zu einer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C99711C-C57B-8BDA-3A0E-82FAD8FBDDAF}"/>
              </a:ext>
            </a:extLst>
          </p:cNvPr>
          <p:cNvSpPr/>
          <p:nvPr/>
        </p:nvSpPr>
        <p:spPr>
          <a:xfrm>
            <a:off x="769454" y="4773663"/>
            <a:ext cx="153394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3558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38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b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b="1" dirty="0"/>
              <a:t>--</a:t>
            </a:r>
            <a:r>
              <a:rPr lang="en-US" sz="1200" b="1" dirty="0" err="1"/>
              <a:t>evaporativ</a:t>
            </a:r>
            <a:endParaRPr lang="en-US" sz="16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34908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de-DE" sz="1200" i="1" dirty="0">
                <a:solidFill>
                  <a:schemeClr val="bg1"/>
                </a:solidFill>
              </a:rPr>
              <a:t>Kurz gesagt: Was ist die Pathogenese des </a:t>
            </a:r>
            <a:r>
              <a:rPr lang="de-DE" sz="1200" i="1" dirty="0" err="1">
                <a:solidFill>
                  <a:schemeClr val="bg1"/>
                </a:solidFill>
              </a:rPr>
              <a:t>DES</a:t>
            </a:r>
            <a:r>
              <a:rPr lang="de-DE" sz="1200" i="1" dirty="0">
                <a:solidFill>
                  <a:schemeClr val="bg1"/>
                </a:solidFill>
              </a:rPr>
              <a:t> mit Tränenflüssigkeitsmangel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Eine Entzündung der Tränendrüsen führt zu einer verminderten Tränenproduktion </a:t>
            </a:r>
            <a:r>
              <a:rPr lang="en-US" sz="1200" dirty="0"/>
              <a:t>(die Entzündung wird durch T-Zellen vermittelt)</a:t>
            </a:r>
          </a:p>
          <a:p>
            <a:endParaRPr lang="en-US" sz="1400" i="1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Ebenfalls </a:t>
            </a:r>
            <a:r>
              <a:rPr lang="en-US" sz="1200" i="1" dirty="0" err="1">
                <a:solidFill>
                  <a:schemeClr val="bg1"/>
                </a:solidFill>
              </a:rPr>
              <a:t>kurz gesagt</a:t>
            </a:r>
            <a:r>
              <a:rPr lang="en-US" sz="1200" i="1" dirty="0">
                <a:solidFill>
                  <a:schemeClr val="bg1"/>
                </a:solidFill>
              </a:rPr>
              <a:t>: Was ist die Pathogenese des evaporativen trockenen Auges?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Drei Worte: </a:t>
            </a:r>
            <a:r>
              <a:rPr lang="en-US" sz="1200" b="1" dirty="0">
                <a:solidFill>
                  <a:schemeClr val="bg1"/>
                </a:solidFill>
              </a:rPr>
              <a:t>Meibomdrüsen-Dysfunktion </a:t>
            </a:r>
            <a:r>
              <a:rPr lang="en-US" sz="1200" dirty="0">
                <a:solidFill>
                  <a:schemeClr val="bg1"/>
                </a:solidFill>
              </a:rPr>
              <a:t>(MGD). </a:t>
            </a:r>
            <a:r>
              <a:rPr lang="en-US" sz="1200" dirty="0"/>
              <a:t>MGD führt zu einer veränderten Meibumzusammensetzung, was wiederum zu einer 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C99711C-C57B-8BDA-3A0E-82FAD8FBDDAF}"/>
              </a:ext>
            </a:extLst>
          </p:cNvPr>
          <p:cNvSpPr/>
          <p:nvPr/>
        </p:nvSpPr>
        <p:spPr>
          <a:xfrm>
            <a:off x="685800" y="4756294"/>
            <a:ext cx="153394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8967AF-3DEA-86A5-6D22-0733E0952C5A}"/>
              </a:ext>
            </a:extLst>
          </p:cNvPr>
          <p:cNvSpPr/>
          <p:nvPr/>
        </p:nvSpPr>
        <p:spPr>
          <a:xfrm>
            <a:off x="6105730" y="6310459"/>
            <a:ext cx="1285669" cy="1665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00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39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b="1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b="1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b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b="1" dirty="0"/>
              <a:t>--</a:t>
            </a:r>
            <a:r>
              <a:rPr lang="en-US" sz="1200" b="1" dirty="0" err="1"/>
              <a:t>evaporativ</a:t>
            </a:r>
            <a:endParaRPr lang="en-US" sz="16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84EF1F-A402-EFC0-1C60-41FA8814FD01}"/>
              </a:ext>
            </a:extLst>
          </p:cNvPr>
          <p:cNvSpPr txBox="1"/>
          <p:nvPr/>
        </p:nvSpPr>
        <p:spPr>
          <a:xfrm>
            <a:off x="2589144" y="5173543"/>
            <a:ext cx="6019799" cy="160043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Kurz gesagt: Was ist die Pathogenese des DES mit Tränenflüssigkeitsmangel?</a:t>
            </a:r>
          </a:p>
          <a:p>
            <a:r>
              <a:rPr lang="en-US" sz="1200" dirty="0">
                <a:solidFill>
                  <a:schemeClr val="bg1"/>
                </a:solidFill>
              </a:rPr>
              <a:t>Eine Entzündung der Tränendrüsen führt zu einer verminderten Tränenproduktion </a:t>
            </a:r>
            <a:r>
              <a:rPr lang="en-US" sz="1200" dirty="0"/>
              <a:t>(die Entzündung wird durch T-Zellen vermittelt)</a:t>
            </a:r>
          </a:p>
          <a:p>
            <a:endParaRPr lang="en-US" sz="1400" i="1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Ebenfalls </a:t>
            </a:r>
            <a:r>
              <a:rPr lang="en-US" sz="1200" i="1" dirty="0" err="1">
                <a:solidFill>
                  <a:schemeClr val="bg1"/>
                </a:solidFill>
              </a:rPr>
              <a:t>kurz gesagt</a:t>
            </a:r>
            <a:r>
              <a:rPr lang="en-US" sz="1200" i="1" dirty="0">
                <a:solidFill>
                  <a:schemeClr val="bg1"/>
                </a:solidFill>
              </a:rPr>
              <a:t>: Was ist die Pathogenese des evaporativen trockenen Auges?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Drei Worte: </a:t>
            </a:r>
            <a:r>
              <a:rPr lang="en-US" sz="1200" b="1" dirty="0">
                <a:solidFill>
                  <a:schemeClr val="bg1"/>
                </a:solidFill>
              </a:rPr>
              <a:t>Meibomdrüsen-Dysfunktion </a:t>
            </a:r>
            <a:r>
              <a:rPr lang="en-US" sz="1200" dirty="0">
                <a:solidFill>
                  <a:schemeClr val="bg1"/>
                </a:solidFill>
              </a:rPr>
              <a:t>(MGD). </a:t>
            </a:r>
            <a:r>
              <a:rPr lang="en-US" sz="1200" dirty="0"/>
              <a:t>MGD führt zu einer veränderten Meibumzusammensetzung, was wiederum zu einer  Drüsenobstruktion führt.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C99711C-C57B-8BDA-3A0E-82FAD8FBDDAF}"/>
              </a:ext>
            </a:extLst>
          </p:cNvPr>
          <p:cNvSpPr/>
          <p:nvPr/>
        </p:nvSpPr>
        <p:spPr>
          <a:xfrm>
            <a:off x="762000" y="4773663"/>
            <a:ext cx="1533940" cy="457200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8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116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Welche fünf </a:t>
            </a:r>
            <a:r>
              <a:rPr lang="en-US" altLang="en-US" sz="1200" b="1" dirty="0"/>
              <a:t>Ernährungsfaktoren </a:t>
            </a:r>
            <a:r>
              <a:rPr lang="en-US" altLang="en-US" sz="1200" dirty="0"/>
              <a:t>beeinflussen bekanntermaßen den DES-Status?</a:t>
            </a: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Flüssigkeitszufuhr?</a:t>
            </a:r>
          </a:p>
          <a:p>
            <a:pPr lvl="1" eaLnBrk="1" hangingPunct="1"/>
            <a:r>
              <a:rPr lang="en-US" altLang="en-US" sz="1200" i="1" dirty="0" err="1">
                <a:solidFill>
                  <a:srgbClr val="0000FF"/>
                </a:solidFill>
              </a:rPr>
              <a:t>Aufnahme</a:t>
            </a:r>
            <a:r>
              <a:rPr lang="en-US" altLang="en-US" sz="1200" i="1" dirty="0">
                <a:solidFill>
                  <a:srgbClr val="0000FF"/>
                </a:solidFill>
              </a:rPr>
              <a:t> von </a:t>
            </a:r>
            <a:r>
              <a:rPr lang="en-US" altLang="en-US" sz="1200" i="1" dirty="0" err="1">
                <a:solidFill>
                  <a:srgbClr val="0000FF"/>
                </a:solidFill>
              </a:rPr>
              <a:t>Antioxidantien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lvl="1" eaLnBrk="1" hangingPunct="1"/>
            <a:r>
              <a:rPr lang="en-US" altLang="en-US" sz="1200" i="1" dirty="0" err="1">
                <a:solidFill>
                  <a:srgbClr val="0000FF"/>
                </a:solidFill>
              </a:rPr>
              <a:t>Vitaminaufnahme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lvl="1" eaLnBrk="1" hangingPunct="1"/>
            <a:r>
              <a:rPr lang="en-US" altLang="en-US" sz="1200" i="1" dirty="0" err="1">
                <a:solidFill>
                  <a:srgbClr val="0000FF"/>
                </a:solidFill>
              </a:rPr>
              <a:t>Aufnahme</a:t>
            </a:r>
            <a:r>
              <a:rPr lang="en-US" altLang="en-US" sz="1200" i="1" dirty="0">
                <a:solidFill>
                  <a:srgbClr val="0000FF"/>
                </a:solidFill>
              </a:rPr>
              <a:t> von Omega-3-Fettsäuren?</a:t>
            </a: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Carotinoidspiegel?</a:t>
            </a:r>
          </a:p>
        </p:txBody>
      </p:sp>
      <p:sp>
        <p:nvSpPr>
          <p:cNvPr id="5125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95975FC-D279-4A86-AB27-9547C8618FFD}" type="slidenum">
              <a:rPr lang="en-US" altLang="en-US" sz="1000"/>
              <a:t>4</a:t>
            </a:fld>
            <a:endParaRPr lang="en-US" altLang="en-US" sz="1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2C0485-98CA-0242-F80A-9365A2FC786B}"/>
              </a:ext>
            </a:extLst>
          </p:cNvPr>
          <p:cNvSpPr txBox="1"/>
          <p:nvPr/>
        </p:nvSpPr>
        <p:spPr>
          <a:xfrm>
            <a:off x="4535557" y="2968840"/>
            <a:ext cx="4267200" cy="64633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Der </a:t>
            </a:r>
            <a:r>
              <a:rPr lang="en-US" sz="1200" dirty="0"/>
              <a:t>BCSC </a:t>
            </a:r>
            <a:r>
              <a:rPr lang="en-US" sz="1200" i="1" dirty="0"/>
              <a:t>untersucht nur einen dieser Punkte – welchen?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04464AB-DCC2-16E3-11EA-6DBE219CF1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3E2221-DF2F-8274-0D64-033EA6280588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</p:spTree>
    <p:extLst>
      <p:ext uri="{BB962C8B-B14F-4D97-AF65-F5344CB8AC3E}">
        <p14:creationId xmlns:p14="http://schemas.microsoft.com/office/powerpoint/2010/main" val="41200893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40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sind die beiden grundlegenden Formen von DES?</a:t>
            </a:r>
          </a:p>
          <a:p>
            <a:r>
              <a:rPr lang="en-US" sz="1200" dirty="0"/>
              <a:t>--</a:t>
            </a:r>
            <a:r>
              <a:rPr lang="en-US" sz="1200" dirty="0" err="1"/>
              <a:t>Tränenmangel</a:t>
            </a:r>
            <a:endParaRPr lang="en-US" sz="1200" dirty="0"/>
          </a:p>
          <a:p>
            <a:r>
              <a:rPr lang="en-US" sz="1200" dirty="0"/>
              <a:t>--</a:t>
            </a:r>
            <a:r>
              <a:rPr lang="en-US" sz="1200" dirty="0" err="1"/>
              <a:t>evaporativ</a:t>
            </a:r>
            <a:endParaRPr lang="en-US" sz="1200" dirty="0"/>
          </a:p>
          <a:p>
            <a:endParaRPr lang="en-US" sz="1600" i="1" dirty="0"/>
          </a:p>
          <a:p>
            <a:r>
              <a:rPr lang="en-US" sz="1200" i="1" dirty="0"/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</p:spTree>
    <p:extLst>
      <p:ext uri="{BB962C8B-B14F-4D97-AF65-F5344CB8AC3E}">
        <p14:creationId xmlns:p14="http://schemas.microsoft.com/office/powerpoint/2010/main" val="39312499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41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sind die beiden grundlegenden Formen von DES?</a:t>
            </a:r>
          </a:p>
          <a:p>
            <a:r>
              <a:rPr lang="en-US" sz="1200" dirty="0"/>
              <a:t>--</a:t>
            </a:r>
            <a:r>
              <a:rPr lang="en-US" sz="1200" dirty="0" err="1"/>
              <a:t>Tränenmangel</a:t>
            </a:r>
            <a:endParaRPr lang="en-US" sz="1200" dirty="0"/>
          </a:p>
          <a:p>
            <a:r>
              <a:rPr lang="en-US" sz="1200" dirty="0"/>
              <a:t>--</a:t>
            </a:r>
            <a:r>
              <a:rPr lang="en-US" sz="1200" dirty="0" err="1"/>
              <a:t>evaporativ</a:t>
            </a:r>
            <a:endParaRPr lang="en-US" sz="1200" dirty="0"/>
          </a:p>
          <a:p>
            <a:endParaRPr lang="en-US" sz="1600" i="1" dirty="0"/>
          </a:p>
          <a:p>
            <a:r>
              <a:rPr lang="en-US" sz="1200" i="1" dirty="0"/>
              <a:t>Welche der beiden Formen lässt sich durch O3FA-Nahrungsergänzungsmittel verbessern?</a:t>
            </a:r>
          </a:p>
          <a:p>
            <a:r>
              <a:rPr lang="en-US" sz="1200" dirty="0"/>
              <a:t>Beide</a:t>
            </a:r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sz="16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</p:spTree>
    <p:extLst>
      <p:ext uri="{BB962C8B-B14F-4D97-AF65-F5344CB8AC3E}">
        <p14:creationId xmlns:p14="http://schemas.microsoft.com/office/powerpoint/2010/main" val="8282762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42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sind die beiden grundlegenden Formen von DES?</a:t>
            </a:r>
          </a:p>
          <a:p>
            <a:r>
              <a:rPr lang="en-US" sz="1200" dirty="0"/>
              <a:t>--</a:t>
            </a:r>
            <a:r>
              <a:rPr lang="en-US" sz="1200" dirty="0" err="1"/>
              <a:t>Tränenmangel</a:t>
            </a:r>
            <a:endParaRPr lang="en-US" sz="1200" dirty="0"/>
          </a:p>
          <a:p>
            <a:r>
              <a:rPr lang="en-US" sz="1200" dirty="0"/>
              <a:t>--</a:t>
            </a:r>
            <a:r>
              <a:rPr lang="en-US" sz="1200" dirty="0" err="1"/>
              <a:t>evaporativ</a:t>
            </a:r>
            <a:endParaRPr lang="en-US" sz="1200" dirty="0"/>
          </a:p>
          <a:p>
            <a:endParaRPr lang="en-US" sz="1600" i="1" dirty="0"/>
          </a:p>
          <a:p>
            <a:r>
              <a:rPr lang="en-US" sz="1200" i="1" dirty="0"/>
              <a:t>Welche der beiden Formen lässt sich durch O3FA-Nahrungsergänzungsmittel verbessern?</a:t>
            </a:r>
          </a:p>
          <a:p>
            <a:r>
              <a:rPr lang="en-US" sz="1200" dirty="0"/>
              <a:t>Beide</a:t>
            </a:r>
          </a:p>
          <a:p>
            <a:endParaRPr lang="en-US" sz="1600" dirty="0"/>
          </a:p>
          <a:p>
            <a:r>
              <a:rPr lang="en-US" altLang="en-US" sz="1200" i="1" dirty="0"/>
              <a:t>Ganz allgemein gesprochen: Wie helfen O3FAs bei DES?</a:t>
            </a:r>
            <a:endParaRPr lang="en-US" altLang="en-US" sz="1600" i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Zytokine)</a:t>
            </a:r>
          </a:p>
        </p:txBody>
      </p:sp>
    </p:spTree>
    <p:extLst>
      <p:ext uri="{BB962C8B-B14F-4D97-AF65-F5344CB8AC3E}">
        <p14:creationId xmlns:p14="http://schemas.microsoft.com/office/powerpoint/2010/main" val="1960264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43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sind die beiden grundlegenden Formen von DES?</a:t>
            </a:r>
          </a:p>
          <a:p>
            <a:r>
              <a:rPr lang="en-US" sz="1200" dirty="0"/>
              <a:t>--</a:t>
            </a:r>
            <a:r>
              <a:rPr lang="en-US" sz="1200" dirty="0" err="1"/>
              <a:t>Tränenmangel</a:t>
            </a:r>
            <a:endParaRPr lang="en-US" sz="1200" dirty="0"/>
          </a:p>
          <a:p>
            <a:r>
              <a:rPr lang="en-US" sz="1200" dirty="0"/>
              <a:t>--</a:t>
            </a:r>
            <a:r>
              <a:rPr lang="en-US" sz="1200" dirty="0" err="1"/>
              <a:t>evaporativ</a:t>
            </a:r>
            <a:endParaRPr lang="en-US" sz="1200" dirty="0"/>
          </a:p>
          <a:p>
            <a:endParaRPr lang="en-US" sz="1600" i="1" dirty="0"/>
          </a:p>
          <a:p>
            <a:r>
              <a:rPr lang="en-US" sz="1200" i="1" dirty="0"/>
              <a:t>Welche der beiden Formen lässt sich durch O3FA-Nahrungsergänzungsmittel verbessern?</a:t>
            </a:r>
          </a:p>
          <a:p>
            <a:r>
              <a:rPr lang="en-US" sz="1200" dirty="0"/>
              <a:t>Beide</a:t>
            </a:r>
          </a:p>
          <a:p>
            <a:endParaRPr lang="en-US" sz="1600" dirty="0"/>
          </a:p>
          <a:p>
            <a:r>
              <a:rPr lang="en-US" altLang="en-US" sz="1200" i="1" dirty="0"/>
              <a:t>Ganz allgemein gesprochen: Wie helfen O3FAs bei DES?</a:t>
            </a:r>
          </a:p>
          <a:p>
            <a:r>
              <a:rPr lang="en-US" altLang="en-US" sz="1200" dirty="0"/>
              <a:t>Sie blockieren proinflammatorische Moleküle (</a:t>
            </a:r>
            <a:r>
              <a:rPr lang="en-US" altLang="en-US" sz="1200" dirty="0" err="1"/>
              <a:t>z. B. </a:t>
            </a:r>
            <a:r>
              <a:rPr lang="en-US" altLang="en-US" sz="1200" dirty="0"/>
              <a:t>Zytokine)</a:t>
            </a:r>
          </a:p>
        </p:txBody>
      </p:sp>
    </p:spTree>
    <p:extLst>
      <p:ext uri="{BB962C8B-B14F-4D97-AF65-F5344CB8AC3E}">
        <p14:creationId xmlns:p14="http://schemas.microsoft.com/office/powerpoint/2010/main" val="5610940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44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Haben O3FAs weitere positive Wirkungen im Auge?</a:t>
            </a:r>
            <a:endParaRPr lang="en-US" altLang="en-US" sz="1400" i="1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Haben O3FAs </a:t>
            </a:r>
            <a:r>
              <a:rPr lang="en-US" altLang="en-US" sz="1200" dirty="0">
                <a:solidFill>
                  <a:srgbClr val="CCFFCC"/>
                </a:solidFill>
              </a:rPr>
              <a:t>systemische </a:t>
            </a:r>
            <a:r>
              <a:rPr lang="en-US" altLang="en-US" sz="1200" i="1" dirty="0">
                <a:solidFill>
                  <a:srgbClr val="CCFFCC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0344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Fragen und Antworten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45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Früher glaubte man, dass sie das Fortschreiten der AMD verlangsamen; die AREDS2-Studie untersuchte dies jedoch und fand keine Belege dafür</a:t>
            </a:r>
            <a:r>
              <a:rPr lang="en-US" altLang="en-US" sz="1200" dirty="0">
                <a:solidFill>
                  <a:srgbClr val="CCFFCC"/>
                </a:solidFill>
              </a:rPr>
              <a:t>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Haben O3FAs </a:t>
            </a:r>
            <a:r>
              <a:rPr lang="en-US" altLang="en-US" sz="1200" dirty="0">
                <a:solidFill>
                  <a:srgbClr val="CCFFCC"/>
                </a:solidFill>
              </a:rPr>
              <a:t>systemische </a:t>
            </a:r>
            <a:r>
              <a:rPr lang="en-US" altLang="en-US" sz="1200" i="1" dirty="0">
                <a:solidFill>
                  <a:srgbClr val="CCFFCC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In der Tat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75F396-BBBF-637A-7350-8E1303E671C9}"/>
              </a:ext>
            </a:extLst>
          </p:cNvPr>
          <p:cNvSpPr/>
          <p:nvPr/>
        </p:nvSpPr>
        <p:spPr>
          <a:xfrm>
            <a:off x="5572331" y="4971987"/>
            <a:ext cx="447469" cy="209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Abb.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F2E3B3-3411-7A57-5F05-E175AFA0D7C6}"/>
              </a:ext>
            </a:extLst>
          </p:cNvPr>
          <p:cNvSpPr/>
          <p:nvPr/>
        </p:nvSpPr>
        <p:spPr>
          <a:xfrm>
            <a:off x="2136678" y="5181600"/>
            <a:ext cx="1159384" cy="209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diff abb.</a:t>
            </a:r>
          </a:p>
        </p:txBody>
      </p:sp>
    </p:spTree>
    <p:extLst>
      <p:ext uri="{BB962C8B-B14F-4D97-AF65-F5344CB8AC3E}">
        <p14:creationId xmlns:p14="http://schemas.microsoft.com/office/powerpoint/2010/main" val="34469502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46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Früher glaubte man, dass sie das Fortschreiten der AMD verlangsamen; die AREDS2-Studie untersuchte dies jedoch und fand keine Belege dafür</a:t>
            </a:r>
            <a:r>
              <a:rPr lang="en-US" altLang="en-US" sz="1200" dirty="0">
                <a:solidFill>
                  <a:srgbClr val="CCFFCC"/>
                </a:solidFill>
              </a:rPr>
              <a:t>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Haben O3FAs </a:t>
            </a:r>
            <a:r>
              <a:rPr lang="en-US" altLang="en-US" sz="1200" dirty="0">
                <a:solidFill>
                  <a:srgbClr val="CCFFCC"/>
                </a:solidFill>
              </a:rPr>
              <a:t>systemische </a:t>
            </a:r>
            <a:r>
              <a:rPr lang="en-US" altLang="en-US" sz="1200" i="1" dirty="0">
                <a:solidFill>
                  <a:srgbClr val="CCFFCC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35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47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</a:t>
            </a:r>
            <a:r>
              <a:rPr lang="en-US" altLang="en-US" sz="1200" dirty="0">
                <a:solidFill>
                  <a:srgbClr val="CCFFCC"/>
                </a:solidFill>
              </a:rPr>
              <a:t>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Haben O3FAs </a:t>
            </a:r>
            <a:r>
              <a:rPr lang="en-US" altLang="en-US" sz="1200" dirty="0">
                <a:solidFill>
                  <a:srgbClr val="CCFFCC"/>
                </a:solidFill>
              </a:rPr>
              <a:t>systemische </a:t>
            </a:r>
            <a:r>
              <a:rPr lang="en-US" altLang="en-US" sz="1200" i="1" dirty="0">
                <a:solidFill>
                  <a:srgbClr val="CCFFCC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6D62AA-8D97-B372-0B8D-85D5A6E1D551}"/>
              </a:ext>
            </a:extLst>
          </p:cNvPr>
          <p:cNvSpPr txBox="1"/>
          <p:nvPr/>
        </p:nvSpPr>
        <p:spPr>
          <a:xfrm>
            <a:off x="1028700" y="5573899"/>
            <a:ext cx="5536837" cy="307777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In diesem Zusammenhang steht </a:t>
            </a:r>
            <a:r>
              <a:rPr lang="en-US" sz="1200" dirty="0"/>
              <a:t>AREDS </a:t>
            </a:r>
            <a:r>
              <a:rPr lang="en-US" sz="1200" dirty="0">
                <a:solidFill>
                  <a:schemeClr val="accent5"/>
                </a:solidFill>
              </a:rPr>
              <a:t>für…Age-Related Eye Disease Study</a:t>
            </a:r>
          </a:p>
        </p:txBody>
      </p:sp>
    </p:spTree>
    <p:extLst>
      <p:ext uri="{BB962C8B-B14F-4D97-AF65-F5344CB8AC3E}">
        <p14:creationId xmlns:p14="http://schemas.microsoft.com/office/powerpoint/2010/main" val="41696287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48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</a:t>
            </a:r>
            <a:r>
              <a:rPr lang="en-US" altLang="en-US" sz="1200" dirty="0">
                <a:solidFill>
                  <a:srgbClr val="CCFFCC"/>
                </a:solidFill>
              </a:rPr>
              <a:t>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Haben O3FAs </a:t>
            </a:r>
            <a:r>
              <a:rPr lang="en-US" altLang="en-US" sz="1200" dirty="0">
                <a:solidFill>
                  <a:srgbClr val="CCFFCC"/>
                </a:solidFill>
              </a:rPr>
              <a:t>systemische </a:t>
            </a:r>
            <a:r>
              <a:rPr lang="en-US" altLang="en-US" sz="1200" i="1" dirty="0">
                <a:solidFill>
                  <a:srgbClr val="CCFFCC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6D62AA-8D97-B372-0B8D-85D5A6E1D551}"/>
              </a:ext>
            </a:extLst>
          </p:cNvPr>
          <p:cNvSpPr txBox="1"/>
          <p:nvPr/>
        </p:nvSpPr>
        <p:spPr>
          <a:xfrm>
            <a:off x="1028700" y="5573899"/>
            <a:ext cx="5536837" cy="307777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In diesem Zusammenhang steht </a:t>
            </a:r>
            <a:r>
              <a:rPr lang="en-US" sz="1200" dirty="0"/>
              <a:t>AREDS für…Age-Related Eye Disease Study</a:t>
            </a:r>
          </a:p>
        </p:txBody>
      </p:sp>
    </p:spTree>
    <p:extLst>
      <p:ext uri="{BB962C8B-B14F-4D97-AF65-F5344CB8AC3E}">
        <p14:creationId xmlns:p14="http://schemas.microsoft.com/office/powerpoint/2010/main" val="1088014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49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Früher glaubte man, dass sie das Fortschreiten der AMD verlangsamen; die AREDS2-Studie untersuchte dies jedoch und fand keine Belege dafür. </a:t>
            </a:r>
            <a:r>
              <a:rPr lang="en-US" altLang="en-US" sz="1200" dirty="0"/>
              <a:t>Es gibt Hinweise auf einen „leichten Nutzen“ von O3FA-Präparaten bei RP.</a:t>
            </a:r>
            <a:endParaRPr lang="en-US" alt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Haben O3FAs </a:t>
            </a:r>
            <a:r>
              <a:rPr lang="en-US" altLang="en-US" sz="1200" dirty="0">
                <a:solidFill>
                  <a:srgbClr val="CCFFCC"/>
                </a:solidFill>
              </a:rPr>
              <a:t>systemische </a:t>
            </a:r>
            <a:r>
              <a:rPr lang="en-US" altLang="en-US" sz="1200" i="1" dirty="0">
                <a:solidFill>
                  <a:srgbClr val="CCFFCC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967BCB-D474-88A0-929C-B11A02F9211D}"/>
              </a:ext>
            </a:extLst>
          </p:cNvPr>
          <p:cNvSpPr/>
          <p:nvPr/>
        </p:nvSpPr>
        <p:spPr>
          <a:xfrm>
            <a:off x="6152796" y="5395527"/>
            <a:ext cx="533400" cy="226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Abb.</a:t>
            </a:r>
          </a:p>
        </p:txBody>
      </p:sp>
    </p:spTree>
    <p:extLst>
      <p:ext uri="{BB962C8B-B14F-4D97-AF65-F5344CB8AC3E}">
        <p14:creationId xmlns:p14="http://schemas.microsoft.com/office/powerpoint/2010/main" val="3108549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82296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331780-C274-D89D-84BE-E315BDBB038A}"/>
              </a:ext>
            </a:extLst>
          </p:cNvPr>
          <p:cNvSpPr txBox="1"/>
          <p:nvPr/>
        </p:nvSpPr>
        <p:spPr>
          <a:xfrm>
            <a:off x="4535557" y="2968840"/>
            <a:ext cx="4267200" cy="92333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Der </a:t>
            </a:r>
            <a:r>
              <a:rPr lang="en-US" sz="1200" dirty="0"/>
              <a:t>BCSC </a:t>
            </a:r>
            <a:r>
              <a:rPr lang="en-US" sz="1200" i="1" dirty="0"/>
              <a:t>untersucht nur einen dieser Faktoren – welchen?</a:t>
            </a:r>
          </a:p>
          <a:p>
            <a:r>
              <a:rPr lang="en-US" sz="1200" dirty="0"/>
              <a:t>O3FA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6BFD90C-9162-5275-18F3-07597A8A80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A4E994-FF0B-6555-DABF-722A9A9760DA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50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Zufuhr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Früher glaubte man, dass sie das Fortschreiten der AMD verlangsamen; die AREDS2-Studie untersuchte dies jedoch und fand keine Belege dafür. </a:t>
            </a:r>
            <a:r>
              <a:rPr lang="en-US" altLang="en-US" sz="1200" dirty="0"/>
              <a:t>Es gibt Hinweise auf einen „leichten Nutzen“ von O3FA-Präparaten bei RP.</a:t>
            </a:r>
            <a:endParaRPr lang="en-US" alt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Haben O3FAs </a:t>
            </a:r>
            <a:r>
              <a:rPr lang="en-US" altLang="en-US" sz="1200" dirty="0">
                <a:solidFill>
                  <a:srgbClr val="CCFFCC"/>
                </a:solidFill>
              </a:rPr>
              <a:t>systemische </a:t>
            </a:r>
            <a:r>
              <a:rPr lang="en-US" altLang="en-US" sz="1200" i="1" dirty="0">
                <a:solidFill>
                  <a:srgbClr val="CCFFCC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9573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51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</a:t>
            </a:r>
            <a:r>
              <a:rPr lang="en-US" altLang="en-US" sz="1200" b="1" dirty="0"/>
              <a:t>RP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Haben O3FAs </a:t>
            </a:r>
            <a:r>
              <a:rPr lang="en-US" altLang="en-US" sz="1200" dirty="0">
                <a:solidFill>
                  <a:srgbClr val="CCFFCC"/>
                </a:solidFill>
              </a:rPr>
              <a:t>systemische </a:t>
            </a:r>
            <a:r>
              <a:rPr lang="en-US" altLang="en-US" sz="1200" i="1" dirty="0">
                <a:solidFill>
                  <a:srgbClr val="CCFFCC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8478A5-B3DC-D44F-FE9C-B3A0F3C30309}"/>
              </a:ext>
            </a:extLst>
          </p:cNvPr>
          <p:cNvSpPr/>
          <p:nvPr/>
        </p:nvSpPr>
        <p:spPr>
          <a:xfrm>
            <a:off x="6277272" y="5265790"/>
            <a:ext cx="494024" cy="41318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2080A1-9B2F-B86B-BA29-75F68956F51E}"/>
              </a:ext>
            </a:extLst>
          </p:cNvPr>
          <p:cNvSpPr txBox="1"/>
          <p:nvPr/>
        </p:nvSpPr>
        <p:spPr>
          <a:xfrm>
            <a:off x="4716630" y="5846238"/>
            <a:ext cx="2712602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In diesem Zusammenhang steht </a:t>
            </a:r>
            <a:r>
              <a:rPr lang="en-US" sz="1200" dirty="0"/>
              <a:t>RP </a:t>
            </a:r>
            <a:r>
              <a:rPr lang="en-US" sz="1200" i="1" dirty="0"/>
              <a:t>für …</a:t>
            </a:r>
            <a:r>
              <a:rPr lang="en-US" sz="1200" b="1" i="1" dirty="0"/>
              <a:t>?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884058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52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</a:t>
            </a:r>
            <a:r>
              <a:rPr lang="en-US" altLang="en-US" sz="1200" b="1" dirty="0"/>
              <a:t>RP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CCFFCC"/>
                </a:solidFill>
              </a:rPr>
              <a:t>Haben O3FAs </a:t>
            </a:r>
            <a:r>
              <a:rPr lang="en-US" altLang="en-US" sz="1200" dirty="0">
                <a:solidFill>
                  <a:srgbClr val="CCFFCC"/>
                </a:solidFill>
              </a:rPr>
              <a:t>systemische </a:t>
            </a:r>
            <a:r>
              <a:rPr lang="en-US" altLang="en-US" sz="1200" i="1" dirty="0">
                <a:solidFill>
                  <a:srgbClr val="CCFFCC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8478A5-B3DC-D44F-FE9C-B3A0F3C30309}"/>
              </a:ext>
            </a:extLst>
          </p:cNvPr>
          <p:cNvSpPr/>
          <p:nvPr/>
        </p:nvSpPr>
        <p:spPr>
          <a:xfrm>
            <a:off x="6318003" y="5277650"/>
            <a:ext cx="494024" cy="413183"/>
          </a:xfrm>
          <a:prstGeom prst="ellipse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2080A1-9B2F-B86B-BA29-75F68956F51E}"/>
              </a:ext>
            </a:extLst>
          </p:cNvPr>
          <p:cNvSpPr txBox="1"/>
          <p:nvPr/>
        </p:nvSpPr>
        <p:spPr>
          <a:xfrm>
            <a:off x="4716630" y="5846238"/>
            <a:ext cx="4358822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In diesem Zusammenhang steht </a:t>
            </a:r>
            <a:r>
              <a:rPr lang="en-US" sz="1200" dirty="0"/>
              <a:t>RP </a:t>
            </a:r>
            <a:r>
              <a:rPr lang="en-US" sz="1200" b="1" dirty="0"/>
              <a:t>für…Retinitis pigmentosa</a:t>
            </a:r>
          </a:p>
        </p:txBody>
      </p:sp>
    </p:spTree>
    <p:extLst>
      <p:ext uri="{BB962C8B-B14F-4D97-AF65-F5344CB8AC3E}">
        <p14:creationId xmlns:p14="http://schemas.microsoft.com/office/powerpoint/2010/main" val="18383789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53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Früher glaubte man, dass sie das Fortschreiten der AMD verlangsamen; die AREDS2-Studie untersuchte dies jedoch und fand keine Belege dafür. </a:t>
            </a:r>
            <a:r>
              <a:rPr lang="en-US" altLang="en-US" sz="1200" dirty="0"/>
              <a:t>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Haben O3FAs </a:t>
            </a:r>
            <a:r>
              <a:rPr lang="en-US" altLang="en-US" sz="1200" dirty="0">
                <a:solidFill>
                  <a:srgbClr val="0000FF"/>
                </a:solidFill>
              </a:rPr>
              <a:t>systemische </a:t>
            </a:r>
            <a:r>
              <a:rPr lang="en-US" altLang="en-US" sz="1200" i="1" dirty="0">
                <a:solidFill>
                  <a:srgbClr val="0000FF"/>
                </a:solidFill>
              </a:rPr>
              <a:t>gesundheitsfördernde Wirkungen?</a:t>
            </a:r>
            <a:endParaRPr lang="en-US" altLang="en-US" sz="1400" i="1" dirty="0">
              <a:solidFill>
                <a:srgbClr val="CCFF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CCFFCC"/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7089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54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Früher glaubte man, dass sie das Fortschreiten der AMD verlangsamen; die AREDS2-Studie untersuchte dies jedoch und fand keine Belege dafür. </a:t>
            </a:r>
            <a:r>
              <a:rPr lang="en-US" altLang="en-US" sz="1200" dirty="0"/>
              <a:t>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Haben O3FAs </a:t>
            </a:r>
            <a:r>
              <a:rPr lang="en-US" altLang="en-US" sz="1200" dirty="0">
                <a:solidFill>
                  <a:srgbClr val="0000FF"/>
                </a:solidFill>
              </a:rPr>
              <a:t>systemische </a:t>
            </a:r>
            <a:r>
              <a:rPr lang="en-US" altLang="en-US" sz="1200" i="1" dirty="0">
                <a:solidFill>
                  <a:srgbClr val="0000FF"/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Ja, das tun sie – sie können positive Auswirkungen auf KHK, Schlaganfall, RA, Krebs und andere Erkrankungen haben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40203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55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970318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Die Dry Eye Assessment and Management (DREAM)-Studie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 err="1">
                <a:solidFill>
                  <a:schemeClr val="accent5"/>
                </a:solidFill>
              </a:rPr>
              <a:t>Die </a:t>
            </a:r>
            <a:r>
              <a:rPr lang="en-US" sz="1200" i="1" dirty="0">
                <a:solidFill>
                  <a:schemeClr val="accent5"/>
                </a:solidFill>
              </a:rPr>
              <a:t>Behandlungsgruppe erhielt O3FA-Präparate (logisch); was erhielt die Kontrollgruppe?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Tägliche Supplementierung mit Olivenöl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war das wichtigste Ergebnis?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Es gab keinen statistischen Unterschied zwischen den Gruppen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Es gab also keine Besserung der DES-Symptome?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Oh nein, es gab eine Verbesserung – aber sie trat bei </a:t>
            </a:r>
            <a:r>
              <a:rPr lang="en-US" sz="1200" b="1" dirty="0">
                <a:solidFill>
                  <a:schemeClr val="accent5"/>
                </a:solidFill>
              </a:rPr>
              <a:t>beiden </a:t>
            </a:r>
            <a:r>
              <a:rPr lang="en-US" sz="1200" dirty="0">
                <a:solidFill>
                  <a:schemeClr val="accent5"/>
                </a:solidFill>
              </a:rPr>
              <a:t>Gruppen auf und war statistisch nicht unterscheidbar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Warum sprechen wir dann überhaupt davon, DES-Patienten O3FAs zu verabreichen??!!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aufgezeigt. 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4147200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56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47274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>
                <a:solidFill>
                  <a:schemeClr val="accent5"/>
                </a:solidFill>
              </a:rPr>
              <a:t>Die </a:t>
            </a:r>
            <a:r>
              <a:rPr lang="en-US" sz="1200" i="1" dirty="0">
                <a:solidFill>
                  <a:schemeClr val="accent5"/>
                </a:solidFill>
              </a:rPr>
              <a:t>Behandlungsgruppe erhielt O3FA-Präparate (logisch); was erhielt die Kontrollgruppe?</a:t>
            </a:r>
          </a:p>
          <a:p>
            <a:r>
              <a:rPr lang="en-US" sz="1200" dirty="0" err="1">
                <a:solidFill>
                  <a:schemeClr val="accent5"/>
                </a:solidFill>
              </a:rPr>
              <a:t>Tägliche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Supplementierung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mit</a:t>
            </a:r>
            <a:r>
              <a:rPr lang="en-US" sz="1200" dirty="0">
                <a:solidFill>
                  <a:schemeClr val="accent5"/>
                </a:solidFill>
              </a:rPr>
              <a:t> </a:t>
            </a:r>
            <a:r>
              <a:rPr lang="en-US" sz="1200" dirty="0" err="1">
                <a:solidFill>
                  <a:schemeClr val="accent5"/>
                </a:solidFill>
              </a:rPr>
              <a:t>Olivenöl</a:t>
            </a:r>
            <a:endParaRPr lang="en-US" sz="1200" dirty="0">
              <a:solidFill>
                <a:schemeClr val="accent5"/>
              </a:solidFill>
            </a:endParaRP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war das wichtigste Ergebnis?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Es gab keinen statistischen Unterschied zwischen den Gruppen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Es gab also keine Besserung der DES-Symptome?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Oh nein, es gab eine Verbesserung – aber sie trat bei </a:t>
            </a:r>
            <a:r>
              <a:rPr lang="en-US" sz="1200" b="1" dirty="0">
                <a:solidFill>
                  <a:schemeClr val="accent5"/>
                </a:solidFill>
              </a:rPr>
              <a:t>beiden </a:t>
            </a:r>
            <a:r>
              <a:rPr lang="en-US" sz="1200" dirty="0">
                <a:solidFill>
                  <a:schemeClr val="accent5"/>
                </a:solidFill>
              </a:rPr>
              <a:t>Gruppen auf und war statistisch nicht unterscheidbar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Warum sprechen wir dann überhaupt davon, DES-Patienten O3FAs zu verabreichen??!!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aufgezeigt. 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40520554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57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Zufuhr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970318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/>
              <a:t>Die </a:t>
            </a:r>
            <a:r>
              <a:rPr lang="en-US" sz="1200" i="1" dirty="0"/>
              <a:t>Behandlungsgruppe erhielt O3FA-Präparate (logisch); was erhielt die Kontrollgruppe?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Tägliche Supplementierung mit Olivenöl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war das wichtigste Ergebnis?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Es gab keinen statistischen Unterschied zwischen den Gruppen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Es gab also keine Besserung der DES-Symptome?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Oh nein, es gab eine Verbesserung – aber sie trat bei </a:t>
            </a:r>
            <a:r>
              <a:rPr lang="en-US" sz="1200" b="1" dirty="0">
                <a:solidFill>
                  <a:schemeClr val="accent5"/>
                </a:solidFill>
              </a:rPr>
              <a:t>beiden </a:t>
            </a:r>
            <a:r>
              <a:rPr lang="en-US" sz="1200" dirty="0">
                <a:solidFill>
                  <a:schemeClr val="accent5"/>
                </a:solidFill>
              </a:rPr>
              <a:t>Gruppen auf und war statistisch nicht unterscheidbar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Warum sprechen wir dann überhaupt davon, DES-Patienten O3FAs zu verabreichen??!!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aufgezeigt. 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3600926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Fragen und Antworten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58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47274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/>
              <a:t>Die </a:t>
            </a:r>
            <a:r>
              <a:rPr lang="en-US" sz="1200" i="1" dirty="0"/>
              <a:t>Behandlungsgruppe erhielt O3FA-Präparate (logisch); was erhielt die Kontrollgruppe?</a:t>
            </a:r>
          </a:p>
          <a:p>
            <a:r>
              <a:rPr lang="en-US" sz="1200" dirty="0" err="1"/>
              <a:t>Tägliche</a:t>
            </a:r>
            <a:r>
              <a:rPr lang="en-US" sz="1200" dirty="0"/>
              <a:t> </a:t>
            </a:r>
            <a:r>
              <a:rPr lang="en-US" sz="1200" dirty="0" err="1"/>
              <a:t>Supplementierung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Olivenöl</a:t>
            </a:r>
            <a:endParaRPr lang="en-US" sz="1400" dirty="0">
              <a:solidFill>
                <a:schemeClr val="accent5"/>
              </a:solidFill>
            </a:endParaRP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war das wichtigste Ergebnis?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Es gab keinen statistischen Unterschied zwischen den Gruppen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Es gab also keine Besserung der DES-Symptome?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Oh nein, es gab eine Verbesserung – aber sie trat bei </a:t>
            </a:r>
            <a:r>
              <a:rPr lang="en-US" sz="1200" b="1" dirty="0">
                <a:solidFill>
                  <a:schemeClr val="accent5"/>
                </a:solidFill>
              </a:rPr>
              <a:t>beiden </a:t>
            </a:r>
            <a:r>
              <a:rPr lang="en-US" sz="1200" dirty="0">
                <a:solidFill>
                  <a:schemeClr val="accent5"/>
                </a:solidFill>
              </a:rPr>
              <a:t>Gruppen auf und war statistisch nicht unterscheidbar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Warum sprechen wir dann überhaupt davon, DES-Patienten O3FAs zu verabreichen??!!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gezeigt. Schließlich weisen O3FAs ein recht günstiges Risikoprofil auf, sodass ihre Anwendung kaum Nachteile mit sich bringt.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D12D59-90B1-94B2-33AD-0D0DEBAED7B7}"/>
              </a:ext>
            </a:extLst>
          </p:cNvPr>
          <p:cNvSpPr/>
          <p:nvPr/>
        </p:nvSpPr>
        <p:spPr>
          <a:xfrm>
            <a:off x="3581400" y="917957"/>
            <a:ext cx="838200" cy="3371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Worte</a:t>
            </a:r>
          </a:p>
        </p:txBody>
      </p:sp>
    </p:spTree>
    <p:extLst>
      <p:ext uri="{BB962C8B-B14F-4D97-AF65-F5344CB8AC3E}">
        <p14:creationId xmlns:p14="http://schemas.microsoft.com/office/powerpoint/2010/main" val="9309276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59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47274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/>
              <a:t>Die </a:t>
            </a:r>
            <a:r>
              <a:rPr lang="en-US" sz="1200" i="1" dirty="0"/>
              <a:t>Behandlungsgruppe erhielt O3FA-Präparate (logisch); was erhielt die Kontrollgruppe?</a:t>
            </a:r>
          </a:p>
          <a:p>
            <a:r>
              <a:rPr lang="en-US" sz="1200" dirty="0" err="1"/>
              <a:t>Tägliche</a:t>
            </a:r>
            <a:r>
              <a:rPr lang="en-US" sz="1200" dirty="0"/>
              <a:t> </a:t>
            </a:r>
            <a:r>
              <a:rPr lang="en-US" sz="1200" dirty="0" err="1"/>
              <a:t>Supplementierung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Olivenöl</a:t>
            </a:r>
            <a:endParaRPr lang="en-US" sz="1400" dirty="0">
              <a:solidFill>
                <a:schemeClr val="accent5"/>
              </a:solidFill>
            </a:endParaRP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war das wichtigste Ergebnis?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Es gab keinen statistischen Unterschied zwischen den Gruppen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Es gab also keine Besserung der DES-Symptome?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Oh nein, es gab eine Verbesserung – aber sie trat bei </a:t>
            </a:r>
            <a:r>
              <a:rPr lang="en-US" sz="1200" b="1" dirty="0">
                <a:solidFill>
                  <a:schemeClr val="accent5"/>
                </a:solidFill>
              </a:rPr>
              <a:t>beiden </a:t>
            </a:r>
            <a:r>
              <a:rPr lang="en-US" sz="1200" dirty="0">
                <a:solidFill>
                  <a:schemeClr val="accent5"/>
                </a:solidFill>
              </a:rPr>
              <a:t>Gruppen auf und war statistisch nicht unterscheidbar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Warum sprechen wir dann überhaupt davon, DES-Patienten O3FAs zu verabreichen??!!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aufgezeigt. 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332457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6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  <a:endParaRPr 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--Fisch, insbesondere 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35200204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60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47274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/>
              <a:t>Die </a:t>
            </a:r>
            <a:r>
              <a:rPr lang="en-US" sz="1200" i="1" dirty="0"/>
              <a:t>Behandlungsgruppe erhielt O3FA-Präparate (logisch); was erhielt die Kontrollgruppe?</a:t>
            </a:r>
          </a:p>
          <a:p>
            <a:r>
              <a:rPr lang="en-US" sz="1200" dirty="0" err="1"/>
              <a:t>Tägliche</a:t>
            </a:r>
            <a:r>
              <a:rPr lang="en-US" sz="1200" dirty="0"/>
              <a:t> </a:t>
            </a:r>
            <a:r>
              <a:rPr lang="en-US" sz="1200" dirty="0" err="1"/>
              <a:t>Supplementierung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Olivenöl</a:t>
            </a:r>
            <a:endParaRPr lang="en-US" sz="1200" dirty="0"/>
          </a:p>
          <a:p>
            <a:endParaRPr lang="en-US" sz="1400" i="1" dirty="0"/>
          </a:p>
          <a:p>
            <a:r>
              <a:rPr lang="en-US" sz="1200" i="1" dirty="0"/>
              <a:t>Was war das wichtigste Ergebnis?</a:t>
            </a:r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dirty="0">
                <a:solidFill>
                  <a:schemeClr val="accent5"/>
                </a:solidFill>
              </a:rPr>
              <a:t>Es gab keinen statistischen Unterschied zwischen den Gruppen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Es gab also keine Besserung der DES-Symptome?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Oh nein, es gab eine Verbesserung – aber sie trat bei </a:t>
            </a:r>
            <a:r>
              <a:rPr lang="en-US" sz="1200" b="1" dirty="0">
                <a:solidFill>
                  <a:schemeClr val="accent5"/>
                </a:solidFill>
              </a:rPr>
              <a:t>beiden </a:t>
            </a:r>
            <a:r>
              <a:rPr lang="en-US" sz="1200" dirty="0">
                <a:solidFill>
                  <a:schemeClr val="accent5"/>
                </a:solidFill>
              </a:rPr>
              <a:t>Gruppen auf und war statistisch nicht unterscheidbar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Warum sprechen wir dann überhaupt davon, DES-Patienten O3FAs zu verabreichen??!!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aufgezeigt. 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7181625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61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47274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/>
              <a:t>Die Behandlungsgruppe erhielt O3FA-Präparate (</a:t>
            </a:r>
            <a:r>
              <a:rPr lang="en-US" sz="1200" i="1" dirty="0" err="1"/>
              <a:t>logisch</a:t>
            </a:r>
            <a:r>
              <a:rPr lang="en-US" sz="1200" i="1" dirty="0"/>
              <a:t>); was erhielt die Kontrollgruppe?</a:t>
            </a:r>
          </a:p>
          <a:p>
            <a:r>
              <a:rPr lang="en-US" sz="1200" dirty="0"/>
              <a:t>Tägliche Supplementierung mit Olivenöl</a:t>
            </a:r>
          </a:p>
          <a:p>
            <a:endParaRPr lang="en-US" sz="1400" i="1" dirty="0"/>
          </a:p>
          <a:p>
            <a:r>
              <a:rPr lang="en-US" sz="1200" i="1" dirty="0"/>
              <a:t>Was war das wichtigste Ergebnis?</a:t>
            </a:r>
          </a:p>
          <a:p>
            <a:r>
              <a:rPr lang="en-US" sz="1200" dirty="0"/>
              <a:t>Es gab keinen statistischen Unterschied zwischen den Gruppen</a:t>
            </a:r>
            <a:endParaRPr lang="en-US" sz="1400" dirty="0">
              <a:solidFill>
                <a:schemeClr val="accent5"/>
              </a:solidFill>
            </a:endParaRP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Es gab also keine Besserung der DES-Symptome?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Oh nein, es gab eine Verbesserung – aber sie trat bei </a:t>
            </a:r>
            <a:r>
              <a:rPr lang="en-US" sz="1200" b="1" dirty="0">
                <a:solidFill>
                  <a:schemeClr val="accent5"/>
                </a:solidFill>
              </a:rPr>
              <a:t>beiden </a:t>
            </a:r>
            <a:r>
              <a:rPr lang="en-US" sz="1200" dirty="0">
                <a:solidFill>
                  <a:schemeClr val="accent5"/>
                </a:solidFill>
              </a:rPr>
              <a:t>Gruppen auf und war statistisch nicht unterscheidbar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Warum sprechen wir dann überhaupt davon, DES-Patienten O3FAs zu verabreichen??!!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aufgezeigt. 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11659610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62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47274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/>
              <a:t>Die </a:t>
            </a:r>
            <a:r>
              <a:rPr lang="en-US" sz="1200" i="1" dirty="0"/>
              <a:t>Behandlungsgruppe erhielt O3FA-Präparate (logisch); was erhielt die Kontrollgruppe?</a:t>
            </a:r>
          </a:p>
          <a:p>
            <a:r>
              <a:rPr lang="en-US" sz="1200" dirty="0" err="1"/>
              <a:t>Tägliche</a:t>
            </a:r>
            <a:r>
              <a:rPr lang="en-US" sz="1200" dirty="0"/>
              <a:t> </a:t>
            </a:r>
            <a:r>
              <a:rPr lang="en-US" sz="1200" dirty="0" err="1"/>
              <a:t>Supplementierung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Olivenöl</a:t>
            </a:r>
            <a:endParaRPr lang="en-US" sz="1200" dirty="0"/>
          </a:p>
          <a:p>
            <a:endParaRPr lang="en-US" sz="1400" i="1" dirty="0"/>
          </a:p>
          <a:p>
            <a:r>
              <a:rPr lang="en-US" sz="1200" i="1" dirty="0"/>
              <a:t>Was war das wichtigste Ergebnis?</a:t>
            </a:r>
          </a:p>
          <a:p>
            <a:r>
              <a:rPr lang="en-US" sz="1200" dirty="0"/>
              <a:t>Es gab keinen statistischen Unterschied zwischen den Gruppen</a:t>
            </a:r>
          </a:p>
          <a:p>
            <a:endParaRPr lang="en-US" sz="1400" i="1" dirty="0"/>
          </a:p>
          <a:p>
            <a:r>
              <a:rPr lang="en-US" sz="1200" i="1" dirty="0"/>
              <a:t>Es gab also keine Besserung der DES-Symptome?</a:t>
            </a:r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dirty="0">
                <a:solidFill>
                  <a:schemeClr val="accent5"/>
                </a:solidFill>
              </a:rPr>
              <a:t>Oh nein, es gab eine Verbesserung – aber sie trat bei </a:t>
            </a:r>
            <a:r>
              <a:rPr lang="en-US" sz="1200" b="1" dirty="0">
                <a:solidFill>
                  <a:schemeClr val="accent5"/>
                </a:solidFill>
              </a:rPr>
              <a:t>beiden </a:t>
            </a:r>
            <a:r>
              <a:rPr lang="en-US" sz="1200" dirty="0">
                <a:solidFill>
                  <a:schemeClr val="accent5"/>
                </a:solidFill>
              </a:rPr>
              <a:t>Gruppen auf und war statistisch nicht unterscheidbar</a:t>
            </a: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Warum sprechen wir dann überhaupt davon, DES-Patienten O3FAs zu verabreichen??!!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aufgezeigt. 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33072674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63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472746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/>
              <a:t>Die </a:t>
            </a:r>
            <a:r>
              <a:rPr lang="en-US" sz="1200" i="1" dirty="0"/>
              <a:t>Behandlungsgruppe erhielt O3FA-Präparate (logisch); was erhielt die Kontrollgruppe?</a:t>
            </a:r>
          </a:p>
          <a:p>
            <a:r>
              <a:rPr lang="en-US" sz="1200" dirty="0" err="1"/>
              <a:t>Tägliche</a:t>
            </a:r>
            <a:r>
              <a:rPr lang="en-US" sz="1200" dirty="0"/>
              <a:t> </a:t>
            </a:r>
            <a:r>
              <a:rPr lang="en-US" sz="1200" dirty="0" err="1"/>
              <a:t>Supplementierung</a:t>
            </a:r>
            <a:r>
              <a:rPr lang="en-US" sz="1200" dirty="0"/>
              <a:t> </a:t>
            </a:r>
            <a:r>
              <a:rPr lang="en-US" sz="1200" dirty="0" err="1"/>
              <a:t>mit</a:t>
            </a:r>
            <a:r>
              <a:rPr lang="en-US" sz="1200" dirty="0"/>
              <a:t> </a:t>
            </a:r>
            <a:r>
              <a:rPr lang="en-US" sz="1200" dirty="0" err="1"/>
              <a:t>Olivenöl</a:t>
            </a:r>
            <a:endParaRPr lang="en-US" sz="1200" dirty="0"/>
          </a:p>
          <a:p>
            <a:endParaRPr lang="en-US" sz="1400" i="1" dirty="0"/>
          </a:p>
          <a:p>
            <a:r>
              <a:rPr lang="en-US" sz="1200" i="1" dirty="0"/>
              <a:t>Was war das wichtigste Ergebnis?</a:t>
            </a:r>
          </a:p>
          <a:p>
            <a:r>
              <a:rPr lang="en-US" sz="1200" dirty="0"/>
              <a:t>Es gab keinen statistischen Unterschied zwischen den Gruppen</a:t>
            </a:r>
          </a:p>
          <a:p>
            <a:endParaRPr lang="en-US" sz="1400" i="1" dirty="0"/>
          </a:p>
          <a:p>
            <a:r>
              <a:rPr lang="en-US" sz="1200" i="1" dirty="0"/>
              <a:t>Es gab also keine Besserung der DES-Symptome?</a:t>
            </a:r>
          </a:p>
          <a:p>
            <a:r>
              <a:rPr lang="en-US" sz="1200" dirty="0"/>
              <a:t>Oh nein, es gab eine Verbesserung – aber sie trat bei </a:t>
            </a:r>
            <a:r>
              <a:rPr lang="en-US" sz="1200" b="1" dirty="0"/>
              <a:t>beiden </a:t>
            </a:r>
            <a:r>
              <a:rPr lang="en-US" sz="1200" dirty="0"/>
              <a:t>Gruppen auf und war statistisch nicht unterscheidbar</a:t>
            </a:r>
            <a:endParaRPr lang="en-US" sz="1400" dirty="0">
              <a:solidFill>
                <a:schemeClr val="accent5"/>
              </a:solidFill>
            </a:endParaRPr>
          </a:p>
          <a:p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Warum sprechen wir dann überhaupt davon, DES-Patienten O3FAs zu verabreichen??!!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aufgezeigt. 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36497748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64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970318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/>
              <a:t>Die </a:t>
            </a:r>
            <a:r>
              <a:rPr lang="en-US" sz="1200" i="1" dirty="0"/>
              <a:t>Behandlungsgruppe erhielt O3FA-Präparate (logisch); was erhielt die Kontrollgruppe?</a:t>
            </a:r>
          </a:p>
          <a:p>
            <a:r>
              <a:rPr lang="en-US" sz="1200" dirty="0"/>
              <a:t>Tägliche Supplementierung mit Olivenöl</a:t>
            </a:r>
          </a:p>
          <a:p>
            <a:endParaRPr lang="en-US" sz="1400" i="1" dirty="0"/>
          </a:p>
          <a:p>
            <a:r>
              <a:rPr lang="en-US" sz="1200" i="1" dirty="0"/>
              <a:t>Was war das wichtigste Ergebnis?</a:t>
            </a:r>
          </a:p>
          <a:p>
            <a:r>
              <a:rPr lang="en-US" sz="1200" dirty="0"/>
              <a:t>Es gab keinen statistischen Unterschied zwischen den Gruppen</a:t>
            </a:r>
          </a:p>
          <a:p>
            <a:endParaRPr lang="en-US" sz="1400" i="1" dirty="0"/>
          </a:p>
          <a:p>
            <a:r>
              <a:rPr lang="en-US" sz="1200" i="1" dirty="0"/>
              <a:t>Es gab also keine Besserung der DES-Symptome?</a:t>
            </a:r>
          </a:p>
          <a:p>
            <a:r>
              <a:rPr lang="en-US" sz="1200" dirty="0"/>
              <a:t>Oh nein, es gab eine Verbesserung – aber sie trat bei </a:t>
            </a:r>
            <a:r>
              <a:rPr lang="en-US" sz="1200" b="1" dirty="0"/>
              <a:t>beiden </a:t>
            </a:r>
            <a:r>
              <a:rPr lang="en-US" sz="1200" dirty="0"/>
              <a:t>Gruppen auf und war statistisch nicht unterscheidbar</a:t>
            </a:r>
          </a:p>
          <a:p>
            <a:endParaRPr lang="en-US" sz="1400" i="1" dirty="0"/>
          </a:p>
          <a:p>
            <a:r>
              <a:rPr lang="en-US" sz="1200" i="1" dirty="0"/>
              <a:t>Warum sprechen wir dann überhaupt davon, DES-Patienten O3FAs zu verabreichen??!!</a:t>
            </a:r>
            <a:endParaRPr lang="en-US" sz="1400" i="1" dirty="0">
              <a:solidFill>
                <a:schemeClr val="accent5"/>
              </a:solidFill>
            </a:endParaRPr>
          </a:p>
          <a:p>
            <a:r>
              <a:rPr lang="en-US" sz="1200" dirty="0">
                <a:solidFill>
                  <a:schemeClr val="accent5"/>
                </a:solidFill>
              </a:rPr>
              <a:t>Weil es Störfaktoren gab, die Zweifel an den Ergebnissen aufkommen ließen (</a:t>
            </a:r>
            <a:r>
              <a:rPr lang="en-US" sz="1200" dirty="0" err="1">
                <a:solidFill>
                  <a:schemeClr val="accent5"/>
                </a:solidFill>
              </a:rPr>
              <a:t>z</a:t>
            </a:r>
            <a:r>
              <a:rPr lang="en-US" sz="1200" dirty="0">
                <a:solidFill>
                  <a:schemeClr val="accent5"/>
                </a:solidFill>
              </a:rPr>
              <a:t>. B. wurde die Anwendung anderer DES-Behandlungen wie Tränen nicht kontrolliert). Außerdem </a:t>
            </a:r>
            <a:r>
              <a:rPr lang="en-US" sz="1200" b="1" dirty="0">
                <a:solidFill>
                  <a:schemeClr val="accent5"/>
                </a:solidFill>
              </a:rPr>
              <a:t>haben</a:t>
            </a:r>
            <a:r>
              <a:rPr lang="en-US" sz="1200" dirty="0">
                <a:solidFill>
                  <a:schemeClr val="accent5"/>
                </a:solidFill>
              </a:rPr>
              <a:t> andere Studien Vorteile aufgezeigt. 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24671840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65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970318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/>
              <a:t>Die </a:t>
            </a:r>
            <a:r>
              <a:rPr lang="en-US" sz="1200" i="1" dirty="0"/>
              <a:t>Behandlungsgruppe erhielt O3FA-Präparate (logisch); was erhielt die Kontrollgruppe?</a:t>
            </a:r>
          </a:p>
          <a:p>
            <a:r>
              <a:rPr lang="en-US" sz="1200" dirty="0"/>
              <a:t>Tägliche Supplementierung mit Olivenöl</a:t>
            </a:r>
          </a:p>
          <a:p>
            <a:endParaRPr lang="en-US" sz="1400" i="1" dirty="0"/>
          </a:p>
          <a:p>
            <a:r>
              <a:rPr lang="en-US" sz="1200" i="1" dirty="0"/>
              <a:t>Was war das wichtigste Ergebnis?</a:t>
            </a:r>
          </a:p>
          <a:p>
            <a:r>
              <a:rPr lang="en-US" sz="1200" dirty="0"/>
              <a:t>Es gab keinen statistischen Unterschied zwischen den Gruppen</a:t>
            </a:r>
          </a:p>
          <a:p>
            <a:endParaRPr lang="en-US" sz="1400" i="1" dirty="0"/>
          </a:p>
          <a:p>
            <a:r>
              <a:rPr lang="en-US" sz="1200" i="1" dirty="0"/>
              <a:t>Es gab also keine Besserung der DES-Symptome?</a:t>
            </a:r>
          </a:p>
          <a:p>
            <a:r>
              <a:rPr lang="en-US" sz="1200" dirty="0"/>
              <a:t>Oh nein, es gab eine Verbesserung – aber sie trat bei </a:t>
            </a:r>
            <a:r>
              <a:rPr lang="en-US" sz="1200" b="1" dirty="0"/>
              <a:t>beiden </a:t>
            </a:r>
            <a:r>
              <a:rPr lang="en-US" sz="1200" dirty="0"/>
              <a:t>Gruppen auf und war statistisch nicht unterscheidbar</a:t>
            </a:r>
          </a:p>
          <a:p>
            <a:endParaRPr lang="en-US" sz="1400" i="1" dirty="0"/>
          </a:p>
          <a:p>
            <a:r>
              <a:rPr lang="en-US" sz="1200" i="1" dirty="0"/>
              <a:t>Warum sprechen wir dann überhaupt davon, DES-Patienten O3FAs zu verabreichen??!!</a:t>
            </a:r>
          </a:p>
          <a:p>
            <a:r>
              <a:rPr lang="en-US" sz="1200" dirty="0"/>
              <a:t>Weil es Störfaktoren gab, die Zweifel an den Ergebnissen aufkommen ließen (</a:t>
            </a:r>
            <a:r>
              <a:rPr lang="en-US" sz="1200" dirty="0" err="1"/>
              <a:t>z</a:t>
            </a:r>
            <a:r>
              <a:rPr lang="en-US" sz="1200" dirty="0"/>
              <a:t>. B. wurde die Anwendung anderer DES-Behandlungen wie Tränen nicht kontrolliert). Außerdem </a:t>
            </a:r>
            <a:r>
              <a:rPr lang="en-US" sz="1200" b="1" dirty="0"/>
              <a:t>haben</a:t>
            </a:r>
            <a:r>
              <a:rPr lang="en-US" sz="1200" dirty="0"/>
              <a:t> andere Studien Vorteile aufgezeigt. </a:t>
            </a:r>
            <a:r>
              <a:rPr lang="en-US" sz="1200" dirty="0">
                <a:solidFill>
                  <a:schemeClr val="accent5"/>
                </a:solidFill>
              </a:rPr>
              <a:t>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331662834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66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für Moleküle sind die O3FAs aus biochemischer Sicht?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Es handelt sich um PUFAs, was für mehrfach ungesättigte Fettsäuren steht.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CDC5B2-0609-8AD1-3D0B-5CBF20127DA5}"/>
              </a:ext>
            </a:extLst>
          </p:cNvPr>
          <p:cNvSpPr txBox="1"/>
          <p:nvPr/>
        </p:nvSpPr>
        <p:spPr>
          <a:xfrm>
            <a:off x="1028700" y="4535821"/>
            <a:ext cx="5077031" cy="19954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sind die beiden grundlegenden Formen von DES?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Tränenmangel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evaporativ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sz="1600" i="1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Welche der beiden Formen lässt sich durch O3FA-Nahrungsergänzungsmittel verbessern?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Beide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Ganz allgemein gesprochen: Wie helfen O3FAs bei DES?</a:t>
            </a:r>
          </a:p>
          <a:p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Sie blockieren proinflammatorische Moleküle (</a:t>
            </a:r>
            <a:r>
              <a:rPr lang="en-US" altLang="en-US" sz="1200" dirty="0" err="1">
                <a:solidFill>
                  <a:schemeClr val="bg1">
                    <a:lumMod val="65000"/>
                  </a:schemeClr>
                </a:solidFill>
              </a:rPr>
              <a:t>z. B.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Zytokine)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21E2F-C33A-F49A-68FC-A417D7BA72D2}"/>
              </a:ext>
            </a:extLst>
          </p:cNvPr>
          <p:cNvSpPr txBox="1"/>
          <p:nvPr/>
        </p:nvSpPr>
        <p:spPr>
          <a:xfrm>
            <a:off x="2133600" y="4815967"/>
            <a:ext cx="5797285" cy="1533753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weitere positive Wirkungen im Auge?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Früher glaubte man, dass sie das Fortschreiten der AMD verlangsamen; die AREDS2-Studie untersuchte dies jedoch und fand keine Belege dafür. Es gibt Hinweise auf einen „leichten Nutzen“ von O3FA-Präparaten bei RP.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Haben O3FAs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systemische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gesundheitsfördernde Wirkungen?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Ja, das tun sie – sie können positive Auswirkungen auf KHK, Schlaganfall, RA, Krebs und andere Erkrankungen haben 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6B3C47-2429-F5FD-51AF-F4FE680235F2}"/>
              </a:ext>
            </a:extLst>
          </p:cNvPr>
          <p:cNvSpPr txBox="1"/>
          <p:nvPr/>
        </p:nvSpPr>
        <p:spPr>
          <a:xfrm>
            <a:off x="1447800" y="130312"/>
            <a:ext cx="6337419" cy="3970318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Eine große klinische Studie untersuchte O3FAs bei DES – wie lautete ihr Name?</a:t>
            </a:r>
          </a:p>
          <a:p>
            <a:r>
              <a:rPr lang="en-US" sz="1200" dirty="0"/>
              <a:t>Die Dry Eye Assessment and Management (DREAM)-Studie</a:t>
            </a:r>
          </a:p>
          <a:p>
            <a:endParaRPr lang="en-US" sz="1400" i="1" dirty="0"/>
          </a:p>
          <a:p>
            <a:r>
              <a:rPr lang="en-US" sz="1200" i="1" dirty="0" err="1"/>
              <a:t>Die </a:t>
            </a:r>
            <a:r>
              <a:rPr lang="en-US" sz="1200" i="1" dirty="0"/>
              <a:t>Behandlungsgruppe erhielt O3FA-Präparate (logisch); was erhielt die Kontrollgruppe?</a:t>
            </a:r>
          </a:p>
          <a:p>
            <a:r>
              <a:rPr lang="en-US" sz="1200" dirty="0"/>
              <a:t>Tägliche Supplementierung mit Olivenöl</a:t>
            </a:r>
          </a:p>
          <a:p>
            <a:endParaRPr lang="en-US" sz="1400" i="1" dirty="0"/>
          </a:p>
          <a:p>
            <a:r>
              <a:rPr lang="en-US" sz="1200" i="1" dirty="0"/>
              <a:t>Was war das wichtigste Ergebnis?</a:t>
            </a:r>
          </a:p>
          <a:p>
            <a:r>
              <a:rPr lang="en-US" sz="1200" dirty="0"/>
              <a:t>Es gab keinen statistischen Unterschied zwischen den Gruppen</a:t>
            </a:r>
          </a:p>
          <a:p>
            <a:endParaRPr lang="en-US" sz="1400" i="1" dirty="0"/>
          </a:p>
          <a:p>
            <a:r>
              <a:rPr lang="en-US" sz="1200" i="1" dirty="0"/>
              <a:t>Es gab also keine Besserung der DES-Symptome?</a:t>
            </a:r>
          </a:p>
          <a:p>
            <a:r>
              <a:rPr lang="en-US" sz="1200" dirty="0"/>
              <a:t>Oh nein, es gab eine Verbesserung – aber sie trat bei </a:t>
            </a:r>
            <a:r>
              <a:rPr lang="en-US" sz="1200" b="1" dirty="0"/>
              <a:t>beiden </a:t>
            </a:r>
            <a:r>
              <a:rPr lang="en-US" sz="1200" dirty="0"/>
              <a:t>Gruppen auf und war statistisch nicht unterscheidbar</a:t>
            </a:r>
          </a:p>
          <a:p>
            <a:endParaRPr lang="en-US" sz="1400" i="1" dirty="0"/>
          </a:p>
          <a:p>
            <a:r>
              <a:rPr lang="en-US" sz="1200" i="1" dirty="0"/>
              <a:t>Warum sprechen wir dann überhaupt davon, DES-Patienten O3FAs zu verabreichen??!!</a:t>
            </a:r>
          </a:p>
          <a:p>
            <a:r>
              <a:rPr lang="en-US" sz="1200" dirty="0"/>
              <a:t>Weil es Störfaktoren gab, die Zweifel an den Ergebnissen aufkommen ließen (</a:t>
            </a:r>
            <a:r>
              <a:rPr lang="en-US" sz="1200" dirty="0" err="1"/>
              <a:t>z</a:t>
            </a:r>
            <a:r>
              <a:rPr lang="en-US" sz="1200" dirty="0"/>
              <a:t>. B. wurde die Anwendung anderer DES-Behandlungen wie Tränen nicht kontrolliert). Außerdem </a:t>
            </a:r>
            <a:r>
              <a:rPr lang="en-US" sz="1200" b="1" dirty="0"/>
              <a:t>haben</a:t>
            </a:r>
            <a:r>
              <a:rPr lang="en-US" sz="1200" dirty="0"/>
              <a:t> andere Studien Vorteile aufgezeigt. </a:t>
            </a:r>
            <a:r>
              <a:rPr lang="en-US" sz="1200" dirty="0">
                <a:solidFill>
                  <a:srgbClr val="0000FF"/>
                </a:solidFill>
              </a:rPr>
              <a:t>Schließlich weisen O3FAs ein recht günstiges Risikoprofil auf, sodass ihre Anwendung kaum Nachteile mit sich bringt.</a:t>
            </a:r>
          </a:p>
        </p:txBody>
      </p:sp>
    </p:spTree>
    <p:extLst>
      <p:ext uri="{BB962C8B-B14F-4D97-AF65-F5344CB8AC3E}">
        <p14:creationId xmlns:p14="http://schemas.microsoft.com/office/powerpoint/2010/main" val="1819186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Fragen und Antworten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7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--Fisch, insbesondere 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06B9D6-2AFD-0392-8767-D0E2479762B0}"/>
              </a:ext>
            </a:extLst>
          </p:cNvPr>
          <p:cNvSpPr/>
          <p:nvPr/>
        </p:nvSpPr>
        <p:spPr>
          <a:xfrm>
            <a:off x="4114800" y="766953"/>
            <a:ext cx="1639576" cy="2125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592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8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</a:t>
            </a:r>
            <a:r>
              <a:rPr 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 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--Fisch, insbesondere 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</p:spTree>
    <p:extLst>
      <p:ext uri="{BB962C8B-B14F-4D97-AF65-F5344CB8AC3E}">
        <p14:creationId xmlns:p14="http://schemas.microsoft.com/office/powerpoint/2010/main" val="3343253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AF4D09-5EF2-9592-1C3D-C1F3B7FC88A4}"/>
              </a:ext>
            </a:extLst>
          </p:cNvPr>
          <p:cNvSpPr txBox="1"/>
          <p:nvPr/>
        </p:nvSpPr>
        <p:spPr>
          <a:xfrm>
            <a:off x="3389625" y="272534"/>
            <a:ext cx="2364751" cy="400110"/>
          </a:xfrm>
          <a:prstGeom prst="rect">
            <a:avLst/>
          </a:prstGeom>
          <a:solidFill>
            <a:srgbClr val="FF0066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FF00"/>
                </a:solidFill>
              </a:rPr>
              <a:t>Ernährung und trockene Augen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3855"/>
            <a:ext cx="7543800" cy="7921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A40B1E4E-1D9D-4598-B738-810DE733BFAE}" type="slidenum">
              <a:rPr lang="en-US" altLang="en-US" sz="1000"/>
              <a:t>9</a:t>
            </a:fld>
            <a:endParaRPr lang="en-US" altLang="en-US" sz="1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7354E64-4223-1D40-B099-6EBCD0D54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76400"/>
            <a:ext cx="7924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400" tIns="12700" rIns="25400" bIns="1270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Welche fünf </a:t>
            </a:r>
            <a:r>
              <a:rPr lang="en-US" altLang="en-US" sz="1200" b="1" kern="0" dirty="0">
                <a:solidFill>
                  <a:schemeClr val="bg1">
                    <a:lumMod val="75000"/>
                  </a:schemeClr>
                </a:solidFill>
              </a:rPr>
              <a:t>Ernährungsfaktoren </a:t>
            </a:r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beeinflussen bekanntermaßen den DES-Status?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Flüssigkeitszufuhr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Aufnahme von Antioxidantien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Vitaminaufnahme</a:t>
            </a:r>
          </a:p>
          <a:p>
            <a:pPr lvl="1" eaLnBrk="1" hangingPunct="1"/>
            <a:r>
              <a:rPr lang="en-US" altLang="en-US" sz="1200" b="1" kern="0" dirty="0">
                <a:solidFill>
                  <a:srgbClr val="0000FF"/>
                </a:solidFill>
              </a:rPr>
              <a:t>Aufnahme von Omega-3-Fettsäuren</a:t>
            </a:r>
          </a:p>
          <a:p>
            <a:pPr lvl="1" eaLnBrk="1" hangingPunct="1"/>
            <a:r>
              <a:rPr lang="en-US" altLang="en-US" sz="1200" kern="0" dirty="0">
                <a:solidFill>
                  <a:schemeClr val="bg1">
                    <a:lumMod val="75000"/>
                  </a:schemeClr>
                </a:solidFill>
              </a:rPr>
              <a:t>Carotinoidspiegel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75E6F-33D1-3462-DB50-1BDAF6C52D5D}"/>
              </a:ext>
            </a:extLst>
          </p:cNvPr>
          <p:cNvSpPr txBox="1"/>
          <p:nvPr/>
        </p:nvSpPr>
        <p:spPr>
          <a:xfrm>
            <a:off x="1028700" y="579438"/>
            <a:ext cx="75438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Was für Moleküle sind die O3FAs aus biochemischer Sicht?</a:t>
            </a:r>
          </a:p>
          <a:p>
            <a:r>
              <a:rPr lang="en-US" sz="1200" dirty="0"/>
              <a:t>Es handelt sich um PUFAs, was für mehrfach ungesättigte Fettsäuren steht. </a:t>
            </a:r>
            <a:r>
              <a:rPr lang="en-US" sz="1200" dirty="0">
                <a:solidFill>
                  <a:srgbClr val="0000FF"/>
                </a:solidFill>
              </a:rPr>
              <a:t>Und da ihre Kohlenstoffketten lang sind, sind sie langkettige PUFAs (LCPUFAs).</a:t>
            </a:r>
          </a:p>
          <a:p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In welchen Lebensmitteln sind Omega-3-Fettsäuren enthalten?</a:t>
            </a:r>
            <a:endParaRPr 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--Fisch, insbesondere Lachs, Thunfisch, Kabeljau und Flunder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--Krebstiere (z</a:t>
            </a:r>
            <a:r>
              <a:rPr lang="en-US" altLang="en-U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. B. </a:t>
            </a: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Garnelen und Krabben)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--Leinsamenöl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--Dunkles Blattgemüse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--Walnüsse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Diese Lebensmittel sind nicht nur reich an mehrfach ungesättigten Fettsäuren, sondern haben noch etwas anderes mit der amerikanischen Ernährung gemeinsam – was ist das?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Die meisten von uns essen bei weitem nicht so viel davon, wie wir sollten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32388A-1887-9001-027D-6EE6B4618C6C}"/>
              </a:ext>
            </a:extLst>
          </p:cNvPr>
          <p:cNvSpPr/>
          <p:nvPr/>
        </p:nvSpPr>
        <p:spPr>
          <a:xfrm>
            <a:off x="1981200" y="952810"/>
            <a:ext cx="2133600" cy="285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88452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14311</Words>
  <Application>Microsoft Office PowerPoint</Application>
  <PresentationFormat>Bildschirmpräsentation (4:3)</PresentationFormat>
  <Paragraphs>2032</Paragraphs>
  <Slides>66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66</vt:i4>
      </vt:variant>
    </vt:vector>
  </HeadingPairs>
  <TitlesOfParts>
    <vt:vector size="70" baseType="lpstr">
      <vt:lpstr>Arial</vt:lpstr>
      <vt:lpstr>Calibri</vt:lpstr>
      <vt:lpstr>Wingdings</vt:lpstr>
      <vt:lpstr>Network</vt:lpstr>
      <vt:lpstr>F</vt:lpstr>
      <vt:lpstr>Q</vt:lpstr>
      <vt:lpstr>A</vt:lpstr>
      <vt:lpstr>F</vt:lpstr>
      <vt:lpstr>A</vt:lpstr>
      <vt:lpstr>F</vt:lpstr>
      <vt:lpstr>Fragen und Antworten</vt:lpstr>
      <vt:lpstr>A</vt:lpstr>
      <vt:lpstr>F</vt:lpstr>
      <vt:lpstr>A</vt:lpstr>
      <vt:lpstr>F</vt:lpstr>
      <vt:lpstr>A</vt:lpstr>
      <vt:lpstr>F</vt:lpstr>
      <vt:lpstr>A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Fragen und Antworten</vt:lpstr>
      <vt:lpstr>A</vt:lpstr>
      <vt:lpstr>F</vt:lpstr>
      <vt:lpstr>A</vt:lpstr>
      <vt:lpstr>F</vt:lpstr>
      <vt:lpstr>Fragen und Antworten</vt:lpstr>
      <vt:lpstr>A</vt:lpstr>
      <vt:lpstr>F</vt:lpstr>
      <vt:lpstr>A</vt:lpstr>
      <vt:lpstr>F</vt:lpstr>
      <vt:lpstr>A</vt:lpstr>
      <vt:lpstr>F</vt:lpstr>
      <vt:lpstr>A</vt:lpstr>
      <vt:lpstr>F</vt:lpstr>
      <vt:lpstr>Fragen und Antworten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Fragen und Antworten</vt:lpstr>
      <vt:lpstr>A</vt:lpstr>
      <vt:lpstr>F</vt:lpstr>
      <vt:lpstr>A</vt:lpstr>
      <vt:lpstr>F</vt:lpstr>
      <vt:lpstr>A</vt:lpstr>
      <vt:lpstr>F</vt:lpstr>
      <vt:lpstr>A</vt:lpstr>
      <vt:lpstr>A</vt:lpstr>
    </vt:vector>
  </TitlesOfParts>
  <Company>LSU Ophthalmology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</dc:title>
  <dc:creator>Steven B. Flynn</dc:creator>
  <cp:keywords>, docId:A155EEBC103D1DA7F5A8CBDF9C909380</cp:keywords>
  <cp:lastModifiedBy>Assaf Abdelrahman</cp:lastModifiedBy>
  <cp:revision>32</cp:revision>
  <dcterms:created xsi:type="dcterms:W3CDTF">2008-09-10T22:48:55Z</dcterms:created>
  <dcterms:modified xsi:type="dcterms:W3CDTF">2026-07-23T08:50:53Z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375977-6a8b-49f8-8232-e8eaac98c745_Enabled">
    <vt:lpwstr>true</vt:lpwstr>
  </property>
  <property fmtid="{D5CDD505-2E9C-101B-9397-08002B2CF9AE}" pid="3" name="MSIP_Label_da375977-6a8b-49f8-8232-e8eaac98c745_SetDate">
    <vt:lpwstr>2026-07-06T07:08:08Z</vt:lpwstr>
  </property>
  <property fmtid="{D5CDD505-2E9C-101B-9397-08002B2CF9AE}" pid="4" name="MSIP_Label_da375977-6a8b-49f8-8232-e8eaac98c745_Method">
    <vt:lpwstr>Standard</vt:lpwstr>
  </property>
  <property fmtid="{D5CDD505-2E9C-101B-9397-08002B2CF9AE}" pid="5" name="MSIP_Label_da375977-6a8b-49f8-8232-e8eaac98c745_Name">
    <vt:lpwstr>Intern</vt:lpwstr>
  </property>
  <property fmtid="{D5CDD505-2E9C-101B-9397-08002B2CF9AE}" pid="6" name="MSIP_Label_da375977-6a8b-49f8-8232-e8eaac98c745_SiteId">
    <vt:lpwstr>f3391131-35b6-4b9b-a8e1-f1c8b620c044</vt:lpwstr>
  </property>
  <property fmtid="{D5CDD505-2E9C-101B-9397-08002B2CF9AE}" pid="7" name="MSIP_Label_da375977-6a8b-49f8-8232-e8eaac98c745_ActionId">
    <vt:lpwstr>3caa4a02-5432-42a1-a96d-d832c3770b8b</vt:lpwstr>
  </property>
  <property fmtid="{D5CDD505-2E9C-101B-9397-08002B2CF9AE}" pid="8" name="MSIP_Label_da375977-6a8b-49f8-8232-e8eaac98c745_ContentBits">
    <vt:lpwstr>0</vt:lpwstr>
  </property>
  <property fmtid="{D5CDD505-2E9C-101B-9397-08002B2CF9AE}" pid="9" name="MSIP_Label_da375977-6a8b-49f8-8232-e8eaac98c745_Tag">
    <vt:lpwstr>10, 3, 0, 1</vt:lpwstr>
  </property>
</Properties>
</file>